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embeddedFontLst>
    <p:embeddedFont>
      <p:font typeface="Noto Sans JP" panose="020B0600070205080204" charset="-12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8685D3-294E-48ED-8189-23380572C443}">
  <a:tblStyle styleId="{6F8685D3-294E-48ED-8189-23380572C44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令和7年度卒業研究発表を始めます。数理情報工学科の難波航星です。題目は『小学算数「単位量あたりの大きさ」の学習支援デジタルゲームの開発と評価』です。よろしくお願いします。</a:t>
            </a: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有効性を検証するため、大学生、大学院 計16名を対象に実験を行いました。 </a:t>
            </a:r>
            <a:endParaRPr/>
          </a:p>
          <a:p>
            <a:pPr marL="0" lvl="0" indent="0" algn="l" rtl="0">
              <a:spcBef>
                <a:spcPts val="0"/>
              </a:spcBef>
              <a:spcAft>
                <a:spcPts val="0"/>
              </a:spcAft>
              <a:buNone/>
            </a:pPr>
            <a:endParaRPr/>
          </a:p>
          <a:p>
            <a:pPr marL="0" lvl="0" indent="0" algn="l" rtl="0">
              <a:spcBef>
                <a:spcPts val="0"/>
              </a:spcBef>
              <a:spcAft>
                <a:spcPts val="0"/>
              </a:spcAft>
              <a:buNone/>
            </a:pPr>
            <a:r>
              <a:rPr lang="en-US"/>
              <a:t>ゲーム体験後に、ARCSモデルに基づく学習意欲評価アンケートと自由記述による調査を実施し、t検定を用いて分析しました。</a:t>
            </a:r>
            <a:endParaRPr/>
          </a:p>
        </p:txBody>
      </p:sp>
      <p:sp>
        <p:nvSpPr>
          <p:cNvPr id="234" name="Google Shape;234;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結果です。全指標において中立評価の3.0を統計的に有意に上回りました。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 特に『注意』や『関連性』が高く、ゲームを通じて学習への動機付けがうまく行えたことを示しています。</a:t>
            </a:r>
            <a:endParaRPr/>
          </a:p>
        </p:txBody>
      </p:sp>
      <p:sp>
        <p:nvSpPr>
          <p:cNvPr id="259" name="Google Shape;259;p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自由記述では、『利益を出す目的と計算が直結している』といった肯定的な意見がありました。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 一方で改善点として、『計算が完全手動だと負担が大きい』『小数点の計算が大変』、『チャートの予測に熱中してしまい学習テーマへの意識が薄れる可能性がある』といった指摘も得られました。</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ここまでで </a:t>
            </a:r>
            <a:r>
              <a:rPr lang="en-US" sz="2300">
                <a:solidFill>
                  <a:schemeClr val="dk1"/>
                </a:solidFill>
              </a:rPr>
              <a:t>8分！</a:t>
            </a:r>
            <a:endParaRPr/>
          </a:p>
        </p:txBody>
      </p:sp>
      <p:sp>
        <p:nvSpPr>
          <p:cNvPr id="296" name="Google Shape;29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考察です。</a:t>
            </a:r>
            <a:endParaRPr/>
          </a:p>
          <a:p>
            <a:pPr marL="0" lvl="0" indent="0" algn="l" rtl="0">
              <a:spcBef>
                <a:spcPts val="0"/>
              </a:spcBef>
              <a:spcAft>
                <a:spcPts val="0"/>
              </a:spcAft>
              <a:buNone/>
            </a:pPr>
            <a:endParaRPr/>
          </a:p>
          <a:p>
            <a:pPr marL="0" lvl="0" indent="0" algn="l" rtl="0">
              <a:spcBef>
                <a:spcPts val="0"/>
              </a:spcBef>
              <a:spcAft>
                <a:spcPts val="0"/>
              </a:spcAft>
              <a:buNone/>
            </a:pPr>
            <a:r>
              <a:rPr lang="en-US"/>
              <a:t>『満足感』が他の指標より低かった要因として、小数計算の負荷や情報量の多さがストレスとなった可能性が考えられます。</a:t>
            </a:r>
            <a:endParaRPr/>
          </a:p>
          <a:p>
            <a:pPr marL="0" lvl="0" indent="0" algn="l" rtl="0">
              <a:spcBef>
                <a:spcPts val="0"/>
              </a:spcBef>
              <a:spcAft>
                <a:spcPts val="0"/>
              </a:spcAft>
              <a:buNone/>
            </a:pPr>
            <a:endParaRPr/>
          </a:p>
          <a:p>
            <a:pPr marL="0" lvl="0" indent="0" algn="l" rtl="0">
              <a:spcBef>
                <a:spcPts val="0"/>
              </a:spcBef>
              <a:spcAft>
                <a:spcPts val="0"/>
              </a:spcAft>
              <a:buNone/>
            </a:pPr>
            <a:r>
              <a:rPr lang="en-US"/>
              <a:t> 今後は、画面構成の簡略化や計算負荷の調整などが必要であると考えます。</a:t>
            </a:r>
            <a:endParaRPr/>
          </a:p>
        </p:txBody>
      </p:sp>
      <p:sp>
        <p:nvSpPr>
          <p:cNvPr id="311" name="Google Shape;31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結論として、『くらべるファーム』は学習意欲の向上に寄与する可能性が示されました。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 今後は本来のターゲットである小学生を対象とした実証実験や、習熟度に応じた難易度調整機能の実装に取り組んでいきたいと考えています。</a:t>
            </a:r>
            <a:endParaRPr/>
          </a:p>
        </p:txBody>
      </p:sp>
      <p:sp>
        <p:nvSpPr>
          <p:cNvPr id="357" name="Google Shape;35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ご清聴ありがとうございました。質疑応答に移ります。</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chemeClr val="dk1"/>
                </a:solidFill>
              </a:rPr>
              <a:t>ここまでで </a:t>
            </a:r>
            <a:r>
              <a:rPr lang="en-US" sz="2300">
                <a:solidFill>
                  <a:schemeClr val="dk1"/>
                </a:solidFill>
              </a:rPr>
              <a:t>10分！</a:t>
            </a:r>
            <a:endParaRPr/>
          </a:p>
        </p:txBody>
      </p:sp>
      <p:sp>
        <p:nvSpPr>
          <p:cNvPr id="373" name="Google Shape;37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現在、算数教育では『計算はできるが意味がわかっていない』という課題があります。 </a:t>
            </a:r>
            <a:endParaRPr/>
          </a:p>
          <a:p>
            <a:pPr marL="0" lvl="0" indent="0" algn="l" rtl="0">
              <a:spcBef>
                <a:spcPts val="0"/>
              </a:spcBef>
              <a:spcAft>
                <a:spcPts val="0"/>
              </a:spcAft>
              <a:buNone/>
            </a:pPr>
            <a:endParaRPr/>
          </a:p>
          <a:p>
            <a:pPr marL="0" lvl="0" indent="0" algn="l" rtl="0">
              <a:spcBef>
                <a:spcPts val="0"/>
              </a:spcBef>
              <a:spcAft>
                <a:spcPts val="0"/>
              </a:spcAft>
              <a:buNone/>
            </a:pPr>
            <a:r>
              <a:rPr lang="en-US"/>
              <a:t>調査では九九の習熟度が99%を超える一方で、文章題を作る作問課題の正答率は5年生でも48%に留まっており、公式の暗記に頼っている現状が指摘されています。</a:t>
            </a: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特に5、6年生で習う『割合』や『速さ・単位量』は躓きやすい単元です。 これらは『内包量』と呼ばれ、2つの量の割合を扱うため視覚化しにくいことが困難さの原因です。 </a:t>
            </a:r>
            <a:endParaRPr/>
          </a:p>
          <a:p>
            <a:pPr marL="0" lvl="0" indent="0" algn="l" rtl="0">
              <a:spcBef>
                <a:spcPts val="0"/>
              </a:spcBef>
              <a:spcAft>
                <a:spcPts val="0"/>
              </a:spcAft>
              <a:buNone/>
            </a:pPr>
            <a:endParaRPr/>
          </a:p>
          <a:p>
            <a:pPr marL="0" lvl="0" indent="0" algn="l" rtl="0">
              <a:spcBef>
                <a:spcPts val="0"/>
              </a:spcBef>
              <a:spcAft>
                <a:spcPts val="0"/>
              </a:spcAft>
              <a:buNone/>
            </a:pPr>
            <a:r>
              <a:rPr lang="en-US"/>
              <a:t>そして、この習得は中学理科の『密度』の理解にも寄与するため、非常に重要です。</a:t>
            </a: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先行事例では身体活動を伴う学習が有効とされていますが、準備に時間がかかり、授業内での頻繁な試行錯誤が困難という課題があります。 </a:t>
            </a:r>
            <a:endParaRPr/>
          </a:p>
          <a:p>
            <a:pPr marL="0" lvl="0" indent="0" algn="l" rtl="0">
              <a:spcBef>
                <a:spcPts val="0"/>
              </a:spcBef>
              <a:spcAft>
                <a:spcPts val="0"/>
              </a:spcAft>
              <a:buNone/>
            </a:pPr>
            <a:endParaRPr/>
          </a:p>
          <a:p>
            <a:pPr marL="0" lvl="0" indent="0" algn="l" rtl="0">
              <a:spcBef>
                <a:spcPts val="0"/>
              </a:spcBef>
              <a:spcAft>
                <a:spcPts val="0"/>
              </a:spcAft>
              <a:buNone/>
            </a:pPr>
            <a:r>
              <a:rPr lang="en-US"/>
              <a:t>そこで本研究では、物理的・時間的制約を克服し、短時間で多様な比較体験ができるシリアスゲームの開発を目的としました。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ここまでで </a:t>
            </a:r>
            <a:r>
              <a:rPr lang="en-US" sz="2300"/>
              <a:t>2分！</a:t>
            </a:r>
            <a:endParaRPr sz="2300"/>
          </a:p>
        </p:txBody>
      </p:sp>
      <p:sp>
        <p:nvSpPr>
          <p:cNvPr id="134" name="Google Shape;13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開発した『くらべるファーム』は、野菜を育てて利益を上げるシミュレーションゲームです。</a:t>
            </a:r>
            <a:endParaRPr/>
          </a:p>
          <a:p>
            <a:pPr marL="0" lvl="0" indent="0" algn="l" rtl="0">
              <a:spcBef>
                <a:spcPts val="0"/>
              </a:spcBef>
              <a:spcAft>
                <a:spcPts val="0"/>
              </a:spcAft>
              <a:buNone/>
            </a:pPr>
            <a:endParaRPr/>
          </a:p>
          <a:p>
            <a:pPr marL="0" lvl="0" indent="0" algn="l" rtl="0">
              <a:spcBef>
                <a:spcPts val="0"/>
              </a:spcBef>
              <a:spcAft>
                <a:spcPts val="0"/>
              </a:spcAft>
              <a:buNone/>
            </a:pPr>
            <a:r>
              <a:rPr lang="en-US"/>
              <a:t> プレイヤーは、限られた期間内にどの野菜を育てれば最も効率よく稼げるかを判断します。</a:t>
            </a:r>
            <a:endParaRPr/>
          </a:p>
          <a:p>
            <a:pPr marL="0" lvl="0" indent="0" algn="l" rtl="0">
              <a:spcBef>
                <a:spcPts val="0"/>
              </a:spcBef>
              <a:spcAft>
                <a:spcPts val="0"/>
              </a:spcAft>
              <a:buNone/>
            </a:pPr>
            <a:endParaRPr/>
          </a:p>
          <a:p>
            <a:pPr marL="0" lvl="0" indent="0" algn="l" rtl="0">
              <a:spcBef>
                <a:spcPts val="0"/>
              </a:spcBef>
              <a:spcAft>
                <a:spcPts val="0"/>
              </a:spcAft>
              <a:buNone/>
            </a:pPr>
            <a:r>
              <a:rPr lang="en-US"/>
              <a:t> HTMLとJavaScriptで開発しており、ブラウザ上で動作します。</a:t>
            </a:r>
            <a:endParaRPr/>
          </a:p>
        </p:txBody>
      </p:sp>
      <p:sp>
        <p:nvSpPr>
          <p:cNvPr id="148" name="Google Shape;14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学習の仕掛けとして、3つのタブ機能を実装しました。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種を選ぶ『マーケットタブ』と、</a:t>
            </a:r>
            <a:endParaRPr/>
          </a:p>
          <a:p>
            <a:pPr marL="0" lvl="0" indent="0" algn="l" rtl="0">
              <a:spcBef>
                <a:spcPts val="0"/>
              </a:spcBef>
              <a:spcAft>
                <a:spcPts val="0"/>
              </a:spcAft>
              <a:buNone/>
            </a:pPr>
            <a:endParaRPr/>
          </a:p>
          <a:p>
            <a:pPr marL="0" lvl="0" indent="0" algn="l" rtl="0">
              <a:spcBef>
                <a:spcPts val="0"/>
              </a:spcBef>
              <a:spcAft>
                <a:spcPts val="0"/>
              </a:spcAft>
              <a:buNone/>
            </a:pPr>
            <a:r>
              <a:rPr lang="en-US"/>
              <a:t> 『ノートタブ』では、計算に必要な情報を集約し、計算のヒントを提示します。 </a:t>
            </a:r>
            <a:endParaRPr/>
          </a:p>
          <a:p>
            <a:pPr marL="0" lvl="0" indent="0" algn="l" rtl="0">
              <a:spcBef>
                <a:spcPts val="0"/>
              </a:spcBef>
              <a:spcAft>
                <a:spcPts val="0"/>
              </a:spcAft>
              <a:buNone/>
            </a:pPr>
            <a:endParaRPr/>
          </a:p>
          <a:p>
            <a:pPr marL="0" lvl="0" indent="0" algn="l" rtl="0">
              <a:spcBef>
                <a:spcPts val="0"/>
              </a:spcBef>
              <a:spcAft>
                <a:spcPts val="0"/>
              </a:spcAft>
              <a:buNone/>
            </a:pPr>
            <a:r>
              <a:rPr lang="en-US"/>
              <a:t>『ねだんタブ』では過去の価格推移を折れ線グラフで表示し、視覚的な判断材料を提供します。 </a:t>
            </a:r>
            <a:endParaRPr/>
          </a:p>
          <a:p>
            <a:pPr marL="0" lvl="0" indent="0" algn="l" rtl="0">
              <a:spcBef>
                <a:spcPts val="0"/>
              </a:spcBef>
              <a:spcAft>
                <a:spcPts val="0"/>
              </a:spcAft>
              <a:buNone/>
            </a:pPr>
            <a:endParaRPr/>
          </a:p>
          <a:p>
            <a:pPr marL="0" lvl="0" indent="0" algn="l" rtl="0">
              <a:spcBef>
                <a:spcPts val="0"/>
              </a:spcBef>
              <a:spcAft>
                <a:spcPts val="0"/>
              </a:spcAft>
              <a:buNone/>
            </a:pPr>
            <a:r>
              <a:rPr lang="en-US"/>
              <a:t>価格をランダムに変動させることで、『1ヶ月あたりの利益』を比較し続ける必然性を持たせています。</a:t>
            </a:r>
            <a:endParaRPr/>
          </a:p>
        </p:txBody>
      </p:sp>
      <p:sp>
        <p:nvSpPr>
          <p:cNvPr id="178" name="Google Shape;17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こちらが設定したパラメータです。</a:t>
            </a:r>
            <a:endParaRPr/>
          </a:p>
          <a:p>
            <a:pPr marL="0" lvl="0" indent="0" algn="l" rtl="0">
              <a:spcBef>
                <a:spcPts val="0"/>
              </a:spcBef>
              <a:spcAft>
                <a:spcPts val="0"/>
              </a:spcAft>
              <a:buNone/>
            </a:pPr>
            <a:endParaRPr/>
          </a:p>
          <a:p>
            <a:pPr marL="0" lvl="0" indent="0" algn="l" rtl="0">
              <a:spcBef>
                <a:spcPts val="0"/>
              </a:spcBef>
              <a:spcAft>
                <a:spcPts val="0"/>
              </a:spcAft>
              <a:buNone/>
            </a:pPr>
            <a:r>
              <a:rPr lang="en-US"/>
              <a:t> 野菜ごとに育成期間や購入価格の変動幅を変えており、状況に応じた最適な選択が変化するように設計しました。</a:t>
            </a:r>
            <a:endParaRPr/>
          </a:p>
          <a:p>
            <a:pPr marL="0" lvl="0" indent="0" algn="l" rtl="0">
              <a:spcBef>
                <a:spcPts val="0"/>
              </a:spcBef>
              <a:spcAft>
                <a:spcPts val="0"/>
              </a:spcAft>
              <a:buNone/>
            </a:pPr>
            <a:endParaRPr/>
          </a:p>
          <a:p>
            <a:pPr marL="0" lvl="0" indent="0" algn="l" rtl="0">
              <a:spcBef>
                <a:spcPts val="0"/>
              </a:spcBef>
              <a:spcAft>
                <a:spcPts val="0"/>
              </a:spcAft>
              <a:buNone/>
            </a:pPr>
            <a:r>
              <a:rPr lang="en-US"/>
              <a:t>変動幅の数値は、プレイヤーに提示されないため、現在の価格から計算し選択する必要がある</a:t>
            </a:r>
            <a:endParaRPr/>
          </a:p>
          <a:p>
            <a:pPr marL="0" lvl="0" indent="0" algn="l" rtl="0">
              <a:spcBef>
                <a:spcPts val="0"/>
              </a:spcBef>
              <a:spcAft>
                <a:spcPts val="0"/>
              </a:spcAft>
              <a:buNone/>
            </a:pPr>
            <a:endParaRPr/>
          </a:p>
          <a:p>
            <a:pPr marL="0" lvl="0" indent="0" algn="l" rtl="0">
              <a:spcBef>
                <a:spcPts val="0"/>
              </a:spcBef>
              <a:spcAft>
                <a:spcPts val="0"/>
              </a:spcAft>
              <a:buNone/>
            </a:pPr>
            <a:r>
              <a:rPr lang="en-US"/>
              <a:t>【期待値】</a:t>
            </a:r>
            <a:endParaRPr/>
          </a:p>
          <a:p>
            <a:pPr marL="0" lvl="0" indent="0" algn="l" rtl="0">
              <a:spcBef>
                <a:spcPts val="0"/>
              </a:spcBef>
              <a:spcAft>
                <a:spcPts val="0"/>
              </a:spcAft>
              <a:buNone/>
            </a:pPr>
            <a:endParaRPr/>
          </a:p>
          <a:p>
            <a:pPr marL="0" lvl="0" indent="0" algn="l" rtl="0">
              <a:spcBef>
                <a:spcPts val="0"/>
              </a:spcBef>
              <a:spcAft>
                <a:spcPts val="0"/>
              </a:spcAft>
              <a:buNone/>
            </a:pPr>
            <a:r>
              <a:rPr lang="en-US"/>
              <a:t>レタス： 101</a:t>
            </a:r>
            <a:endParaRPr/>
          </a:p>
          <a:p>
            <a:pPr marL="0" lvl="0" indent="0" algn="l" rtl="0">
              <a:spcBef>
                <a:spcPts val="0"/>
              </a:spcBef>
              <a:spcAft>
                <a:spcPts val="0"/>
              </a:spcAft>
              <a:buNone/>
            </a:pPr>
            <a:r>
              <a:rPr lang="en-US"/>
              <a:t>人参：90</a:t>
            </a:r>
            <a:endParaRPr/>
          </a:p>
          <a:p>
            <a:pPr marL="0" lvl="0" indent="0" algn="l" rtl="0">
              <a:spcBef>
                <a:spcPts val="0"/>
              </a:spcBef>
              <a:spcAft>
                <a:spcPts val="0"/>
              </a:spcAft>
              <a:buNone/>
            </a:pPr>
            <a:r>
              <a:rPr lang="en-US"/>
              <a:t>トマト：110</a:t>
            </a:r>
            <a:endParaRPr/>
          </a:p>
          <a:p>
            <a:pPr marL="0" lvl="0" indent="0" algn="l" rtl="0">
              <a:spcBef>
                <a:spcPts val="0"/>
              </a:spcBef>
              <a:spcAft>
                <a:spcPts val="0"/>
              </a:spcAft>
              <a:buNone/>
            </a:pPr>
            <a:r>
              <a:rPr lang="en-US"/>
              <a:t>玉ねぎ：100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質問の答え</a:t>
            </a:r>
            <a:endParaRPr/>
          </a:p>
          <a:p>
            <a:pPr marL="0" lvl="0" indent="0" algn="l" rtl="0">
              <a:spcBef>
                <a:spcPts val="0"/>
              </a:spcBef>
              <a:spcAft>
                <a:spcPts val="0"/>
              </a:spcAft>
              <a:buNone/>
            </a:pPr>
            <a:endParaRPr/>
          </a:p>
          <a:p>
            <a:pPr marL="0" lvl="0" indent="0" algn="l" rtl="0">
              <a:spcBef>
                <a:spcPts val="0"/>
              </a:spcBef>
              <a:spcAft>
                <a:spcPts val="0"/>
              </a:spcAft>
              <a:buNone/>
            </a:pPr>
            <a:r>
              <a:rPr lang="en-US"/>
              <a:t>正直、リスク・リターンはあまり機能していない</a:t>
            </a:r>
            <a:endParaRPr/>
          </a:p>
          <a:p>
            <a:pPr marL="457200" lvl="0" indent="-298450" algn="l" rtl="0">
              <a:spcBef>
                <a:spcPts val="0"/>
              </a:spcBef>
              <a:spcAft>
                <a:spcPts val="0"/>
              </a:spcAft>
              <a:buSzPts val="1100"/>
              <a:buChar char="+"/>
            </a:pPr>
            <a:r>
              <a:rPr lang="en-US"/>
              <a:t>売却額が変動していたときの名残</a:t>
            </a:r>
            <a:endParaRPr/>
          </a:p>
          <a:p>
            <a:pPr marL="457200" lvl="0" indent="-298450" algn="l" rtl="0">
              <a:spcBef>
                <a:spcPts val="0"/>
              </a:spcBef>
              <a:spcAft>
                <a:spcPts val="0"/>
              </a:spcAft>
              <a:buSzPts val="1100"/>
              <a:buChar char="+"/>
            </a:pPr>
            <a:r>
              <a:rPr lang="en-US"/>
              <a:t>いまは期間や変動幅がリスクになっていない</a:t>
            </a:r>
            <a:endParaRPr/>
          </a:p>
          <a:p>
            <a:pPr marL="0" lvl="0" indent="0" algn="l" rtl="0">
              <a:spcBef>
                <a:spcPts val="0"/>
              </a:spcBef>
              <a:spcAft>
                <a:spcPts val="0"/>
              </a:spcAft>
              <a:buNone/>
            </a:pPr>
            <a:endParaRPr/>
          </a:p>
          <a:p>
            <a:pPr marL="0" lvl="0" indent="0" algn="l" rtl="0">
              <a:spcBef>
                <a:spcPts val="0"/>
              </a:spcBef>
              <a:spcAft>
                <a:spcPts val="0"/>
              </a:spcAft>
              <a:buNone/>
            </a:pPr>
            <a:r>
              <a:rPr lang="en-US"/>
              <a:t>変動する価格を変更し、ランダム性を減らしたため</a:t>
            </a:r>
            <a:endParaRPr/>
          </a:p>
        </p:txBody>
      </p:sp>
      <p:sp>
        <p:nvSpPr>
          <p:cNvPr id="203" name="Google Shape;20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bcd9f86b3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実際のプレイサイクルを動画で説明します。（動画を見せながら）ノートで計算し、種を植え、収穫するという流れを繰り返します。</a:t>
            </a:r>
            <a:br>
              <a:rPr lang="en-US"/>
            </a:br>
            <a:br>
              <a:rPr lang="en-US"/>
            </a:br>
            <a:br>
              <a:rPr lang="en-US"/>
            </a:br>
            <a:r>
              <a:rPr lang="en-US">
                <a:solidFill>
                  <a:schemeClr val="dk1"/>
                </a:solidFill>
              </a:rPr>
              <a:t>ここまでで </a:t>
            </a:r>
            <a:r>
              <a:rPr lang="en-US" sz="2300">
                <a:solidFill>
                  <a:schemeClr val="dk1"/>
                </a:solidFill>
              </a:rPr>
              <a:t>5分！</a:t>
            </a:r>
            <a:endParaRPr/>
          </a:p>
        </p:txBody>
      </p:sp>
      <p:sp>
        <p:nvSpPr>
          <p:cNvPr id="215" name="Google Shape;215;g3bcd9f86b3a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bd294611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実際のプレイサイクルを動画で説明します</a:t>
            </a:r>
            <a:r>
              <a:rPr lang="en-US" dirty="0"/>
              <a:t>。（</a:t>
            </a:r>
            <a:r>
              <a:rPr lang="en-US" dirty="0" err="1"/>
              <a:t>動画を見せながら）ノートで計算し、種を植え、収穫するという流れを繰り返します</a:t>
            </a:r>
            <a:r>
              <a:rPr lang="en-US" dirty="0"/>
              <a:t>。</a:t>
            </a:r>
            <a:br>
              <a:rPr lang="en-US" dirty="0"/>
            </a:br>
            <a:br>
              <a:rPr lang="en-US" dirty="0"/>
            </a:br>
            <a:br>
              <a:rPr lang="en-US" dirty="0"/>
            </a:br>
            <a:r>
              <a:rPr lang="en-US" dirty="0" err="1">
                <a:solidFill>
                  <a:schemeClr val="dk1"/>
                </a:solidFill>
              </a:rPr>
              <a:t>ここまでで</a:t>
            </a:r>
            <a:r>
              <a:rPr lang="en-US" dirty="0">
                <a:solidFill>
                  <a:schemeClr val="dk1"/>
                </a:solidFill>
              </a:rPr>
              <a:t> </a:t>
            </a:r>
            <a:r>
              <a:rPr lang="en-US" sz="2300" dirty="0">
                <a:solidFill>
                  <a:schemeClr val="dk1"/>
                </a:solidFill>
              </a:rPr>
              <a:t>5分！</a:t>
            </a:r>
            <a:endParaRPr dirty="0"/>
          </a:p>
        </p:txBody>
      </p:sp>
      <p:sp>
        <p:nvSpPr>
          <p:cNvPr id="227" name="Google Shape;227;g3bd294611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3"/>
          <p:cNvSpPr txBox="1"/>
          <p:nvPr/>
        </p:nvSpPr>
        <p:spPr>
          <a:xfrm>
            <a:off x="762000" y="2017514"/>
            <a:ext cx="10668000" cy="4572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400" b="1" i="0" u="none" strike="noStrike" cap="none">
                <a:solidFill>
                  <a:srgbClr val="10B981"/>
                </a:solidFill>
                <a:latin typeface="Noto Sans JP"/>
                <a:ea typeface="Noto Sans JP"/>
                <a:cs typeface="Noto Sans JP"/>
                <a:sym typeface="Noto Sans JP"/>
              </a:rPr>
              <a:t>令和7年度 卒業研究発表</a:t>
            </a:r>
            <a:endParaRPr/>
          </a:p>
        </p:txBody>
      </p:sp>
      <p:sp>
        <p:nvSpPr>
          <p:cNvPr id="86" name="Google Shape;86;p13"/>
          <p:cNvSpPr txBox="1"/>
          <p:nvPr/>
        </p:nvSpPr>
        <p:spPr>
          <a:xfrm>
            <a:off x="495300" y="2665214"/>
            <a:ext cx="11201400" cy="133707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050" b="1" i="0" u="none" strike="noStrike" cap="none">
                <a:solidFill>
                  <a:srgbClr val="0F172A"/>
                </a:solidFill>
                <a:latin typeface="Noto Sans JP"/>
                <a:ea typeface="Noto Sans JP"/>
                <a:cs typeface="Noto Sans JP"/>
                <a:sym typeface="Noto Sans JP"/>
              </a:rPr>
              <a:t>小学算数「単位量あたりの大きさ」の</a:t>
            </a:r>
            <a:br>
              <a:rPr lang="en-US" sz="1800" b="0" i="0" u="none" strike="noStrike" cap="none">
                <a:solidFill>
                  <a:schemeClr val="dk1"/>
                </a:solidFill>
                <a:latin typeface="Calibri"/>
                <a:ea typeface="Calibri"/>
                <a:cs typeface="Calibri"/>
                <a:sym typeface="Calibri"/>
              </a:rPr>
            </a:br>
            <a:r>
              <a:rPr lang="en-US" sz="4050" b="1" i="0" u="none" strike="noStrike" cap="none">
                <a:solidFill>
                  <a:srgbClr val="0F172A"/>
                </a:solidFill>
                <a:latin typeface="Noto Sans JP"/>
                <a:ea typeface="Noto Sans JP"/>
                <a:cs typeface="Noto Sans JP"/>
                <a:sym typeface="Noto Sans JP"/>
              </a:rPr>
              <a:t> 学習支援デジタルゲームの開発と評価</a:t>
            </a:r>
            <a:endParaRPr/>
          </a:p>
        </p:txBody>
      </p:sp>
      <p:sp>
        <p:nvSpPr>
          <p:cNvPr id="87" name="Google Shape;87;p13"/>
          <p:cNvSpPr txBox="1"/>
          <p:nvPr/>
        </p:nvSpPr>
        <p:spPr>
          <a:xfrm>
            <a:off x="762000" y="4383285"/>
            <a:ext cx="10668000" cy="6951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1000"/>
              </a:spcAft>
              <a:buNone/>
            </a:pPr>
            <a:r>
              <a:rPr lang="en-US" sz="2100" b="0" i="0" u="none" strike="noStrike" cap="none">
                <a:solidFill>
                  <a:srgbClr val="475569"/>
                </a:solidFill>
                <a:latin typeface="Noto Sans JP"/>
                <a:ea typeface="Noto Sans JP"/>
                <a:cs typeface="Noto Sans JP"/>
                <a:sym typeface="Noto Sans JP"/>
              </a:rPr>
              <a:t>日本大学 生産工学部 数理情報工学科 財津研究室</a:t>
            </a:r>
            <a:br>
              <a:rPr lang="en-US" sz="1800" b="0" i="0" u="none" strike="noStrike" cap="none">
                <a:solidFill>
                  <a:schemeClr val="dk1"/>
                </a:solidFill>
                <a:latin typeface="Calibri"/>
                <a:ea typeface="Calibri"/>
                <a:cs typeface="Calibri"/>
                <a:sym typeface="Calibri"/>
              </a:rPr>
            </a:br>
            <a:r>
              <a:rPr lang="en-US" sz="2100" b="0" i="0" u="none" strike="noStrike" cap="none">
                <a:solidFill>
                  <a:srgbClr val="475569"/>
                </a:solidFill>
                <a:latin typeface="Noto Sans JP"/>
                <a:ea typeface="Noto Sans JP"/>
                <a:cs typeface="Noto Sans JP"/>
                <a:sym typeface="Noto Sans JP"/>
              </a:rPr>
              <a:t> 22B71013 難波 航星</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pic>
        <p:nvPicPr>
          <p:cNvPr id="236" name="Google Shape;236;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37" name="Google Shape;237;p22"/>
          <p:cNvSpPr txBox="1"/>
          <p:nvPr/>
        </p:nvSpPr>
        <p:spPr>
          <a:xfrm>
            <a:off x="952500" y="571500"/>
            <a:ext cx="11001300" cy="48000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実験概要と評価方法</a:t>
            </a:r>
            <a:endParaRPr/>
          </a:p>
        </p:txBody>
      </p:sp>
      <p:sp>
        <p:nvSpPr>
          <p:cNvPr id="238" name="Google Shape;238;p22"/>
          <p:cNvSpPr/>
          <p:nvPr/>
        </p:nvSpPr>
        <p:spPr>
          <a:xfrm>
            <a:off x="762000" y="571500"/>
            <a:ext cx="57300" cy="4800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9" name="Google Shape;239;p22"/>
          <p:cNvSpPr txBox="1"/>
          <p:nvPr/>
        </p:nvSpPr>
        <p:spPr>
          <a:xfrm>
            <a:off x="1190625" y="143247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対象：</a:t>
            </a:r>
            <a:r>
              <a:rPr lang="en-US" sz="2000" b="0" i="0" u="none" strike="noStrike" cap="none">
                <a:solidFill>
                  <a:srgbClr val="0F172A"/>
                </a:solidFill>
                <a:latin typeface="Noto Sans JP"/>
                <a:ea typeface="Noto Sans JP"/>
                <a:cs typeface="Noto Sans JP"/>
                <a:sym typeface="Noto Sans JP"/>
              </a:rPr>
              <a:t> 大学生・大学院生 16名</a:t>
            </a:r>
            <a:endParaRPr sz="1600"/>
          </a:p>
        </p:txBody>
      </p:sp>
      <p:sp>
        <p:nvSpPr>
          <p:cNvPr id="240" name="Google Shape;240;p22"/>
          <p:cNvSpPr txBox="1"/>
          <p:nvPr/>
        </p:nvSpPr>
        <p:spPr>
          <a:xfrm>
            <a:off x="1190625" y="2013495"/>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手法：</a:t>
            </a:r>
            <a:endParaRPr sz="1600"/>
          </a:p>
        </p:txBody>
      </p:sp>
      <p:sp>
        <p:nvSpPr>
          <p:cNvPr id="241" name="Google Shape;241;p22"/>
          <p:cNvSpPr txBox="1"/>
          <p:nvPr/>
        </p:nvSpPr>
        <p:spPr>
          <a:xfrm>
            <a:off x="1190625" y="373752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分析：</a:t>
            </a:r>
            <a:endParaRPr sz="1600"/>
          </a:p>
        </p:txBody>
      </p:sp>
      <p:sp>
        <p:nvSpPr>
          <p:cNvPr id="242" name="Google Shape;242;p22"/>
          <p:cNvSpPr txBox="1"/>
          <p:nvPr/>
        </p:nvSpPr>
        <p:spPr>
          <a:xfrm>
            <a:off x="1666875" y="2451645"/>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ゲーム体験後に事後アンケートを実施。</a:t>
            </a:r>
            <a:endParaRPr sz="1600"/>
          </a:p>
        </p:txBody>
      </p:sp>
      <p:sp>
        <p:nvSpPr>
          <p:cNvPr id="243" name="Google Shape;243;p22"/>
          <p:cNvSpPr txBox="1"/>
          <p:nvPr/>
        </p:nvSpPr>
        <p:spPr>
          <a:xfrm>
            <a:off x="1666875" y="2832645"/>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1" i="0" u="none" strike="noStrike" cap="none">
                <a:solidFill>
                  <a:srgbClr val="475569"/>
                </a:solidFill>
                <a:latin typeface="Noto Sans JP"/>
                <a:ea typeface="Noto Sans JP"/>
                <a:cs typeface="Noto Sans JP"/>
                <a:sym typeface="Noto Sans JP"/>
              </a:rPr>
              <a:t>ARCSモデル</a:t>
            </a:r>
            <a:r>
              <a:rPr lang="en-US" sz="1700" b="0" i="0" u="none" strike="noStrike" cap="none">
                <a:solidFill>
                  <a:srgbClr val="475569"/>
                </a:solidFill>
                <a:latin typeface="Noto Sans JP"/>
                <a:ea typeface="Noto Sans JP"/>
                <a:cs typeface="Noto Sans JP"/>
                <a:sym typeface="Noto Sans JP"/>
              </a:rPr>
              <a:t>による学習意欲評価。</a:t>
            </a:r>
            <a:endParaRPr sz="1600"/>
          </a:p>
        </p:txBody>
      </p:sp>
      <p:sp>
        <p:nvSpPr>
          <p:cNvPr id="244" name="Google Shape;244;p22"/>
          <p:cNvSpPr txBox="1"/>
          <p:nvPr/>
        </p:nvSpPr>
        <p:spPr>
          <a:xfrm>
            <a:off x="1666875" y="3213645"/>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1">
                <a:solidFill>
                  <a:srgbClr val="475569"/>
                </a:solidFill>
                <a:latin typeface="Noto Sans JP"/>
                <a:ea typeface="Noto Sans JP"/>
                <a:cs typeface="Noto Sans JP"/>
                <a:sym typeface="Noto Sans JP"/>
              </a:rPr>
              <a:t>自由記述</a:t>
            </a:r>
            <a:r>
              <a:rPr lang="en-US" sz="1700">
                <a:solidFill>
                  <a:srgbClr val="475569"/>
                </a:solidFill>
                <a:latin typeface="Noto Sans JP"/>
                <a:ea typeface="Noto Sans JP"/>
                <a:cs typeface="Noto Sans JP"/>
                <a:sym typeface="Noto Sans JP"/>
              </a:rPr>
              <a:t>によるフィードバック。</a:t>
            </a:r>
            <a:endParaRPr sz="1600"/>
          </a:p>
        </p:txBody>
      </p:sp>
      <p:sp>
        <p:nvSpPr>
          <p:cNvPr id="245" name="Google Shape;245;p22"/>
          <p:cNvSpPr txBox="1"/>
          <p:nvPr/>
        </p:nvSpPr>
        <p:spPr>
          <a:xfrm>
            <a:off x="1666875" y="4175670"/>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1標本のt検定（中立評価3.0と比較）。</a:t>
            </a:r>
            <a:endParaRPr sz="1600"/>
          </a:p>
        </p:txBody>
      </p:sp>
      <p:sp>
        <p:nvSpPr>
          <p:cNvPr id="246" name="Google Shape;246;p22"/>
          <p:cNvSpPr txBox="1"/>
          <p:nvPr/>
        </p:nvSpPr>
        <p:spPr>
          <a:xfrm>
            <a:off x="1666875" y="4556670"/>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95%信頼区間の算出。</a:t>
            </a:r>
            <a:endParaRPr sz="1600"/>
          </a:p>
        </p:txBody>
      </p:sp>
      <p:sp>
        <p:nvSpPr>
          <p:cNvPr id="247" name="Google Shape;247;p22"/>
          <p:cNvSpPr txBox="1"/>
          <p:nvPr/>
        </p:nvSpPr>
        <p:spPr>
          <a:xfrm>
            <a:off x="1381125" y="2451645"/>
            <a:ext cx="190500" cy="285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248" name="Google Shape;248;p22"/>
          <p:cNvSpPr txBox="1"/>
          <p:nvPr/>
        </p:nvSpPr>
        <p:spPr>
          <a:xfrm>
            <a:off x="1381125" y="2832645"/>
            <a:ext cx="190500" cy="285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249" name="Google Shape;249;p22"/>
          <p:cNvSpPr txBox="1"/>
          <p:nvPr/>
        </p:nvSpPr>
        <p:spPr>
          <a:xfrm>
            <a:off x="1381125" y="3213645"/>
            <a:ext cx="190500" cy="285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250" name="Google Shape;250;p22"/>
          <p:cNvSpPr txBox="1"/>
          <p:nvPr/>
        </p:nvSpPr>
        <p:spPr>
          <a:xfrm>
            <a:off x="1381125" y="4175670"/>
            <a:ext cx="190500" cy="285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251" name="Google Shape;251;p22"/>
          <p:cNvSpPr txBox="1"/>
          <p:nvPr/>
        </p:nvSpPr>
        <p:spPr>
          <a:xfrm>
            <a:off x="1381125" y="4556670"/>
            <a:ext cx="190500" cy="2859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252" name="Google Shape;252;p22"/>
          <p:cNvPicPr preferRelativeResize="0"/>
          <p:nvPr/>
        </p:nvPicPr>
        <p:blipFill>
          <a:blip r:embed="rId4">
            <a:alphaModFix/>
          </a:blip>
          <a:stretch>
            <a:fillRect/>
          </a:stretch>
        </p:blipFill>
        <p:spPr>
          <a:xfrm>
            <a:off x="626063" y="1422250"/>
            <a:ext cx="329184" cy="263347"/>
          </a:xfrm>
          <a:prstGeom prst="rect">
            <a:avLst/>
          </a:prstGeom>
          <a:noFill/>
          <a:ln>
            <a:noFill/>
          </a:ln>
        </p:spPr>
      </p:pic>
      <p:pic>
        <p:nvPicPr>
          <p:cNvPr id="253" name="Google Shape;253;p22"/>
          <p:cNvPicPr preferRelativeResize="0"/>
          <p:nvPr/>
        </p:nvPicPr>
        <p:blipFill>
          <a:blip r:embed="rId5">
            <a:alphaModFix/>
          </a:blip>
          <a:stretch>
            <a:fillRect/>
          </a:stretch>
        </p:blipFill>
        <p:spPr>
          <a:xfrm>
            <a:off x="626063" y="1982500"/>
            <a:ext cx="329184" cy="329184"/>
          </a:xfrm>
          <a:prstGeom prst="rect">
            <a:avLst/>
          </a:prstGeom>
          <a:noFill/>
          <a:ln>
            <a:noFill/>
          </a:ln>
        </p:spPr>
      </p:pic>
      <p:pic>
        <p:nvPicPr>
          <p:cNvPr id="254" name="Google Shape;254;p22"/>
          <p:cNvPicPr preferRelativeResize="0"/>
          <p:nvPr/>
        </p:nvPicPr>
        <p:blipFill>
          <a:blip r:embed="rId6">
            <a:alphaModFix/>
          </a:blip>
          <a:stretch>
            <a:fillRect/>
          </a:stretch>
        </p:blipFill>
        <p:spPr>
          <a:xfrm>
            <a:off x="648000" y="3708900"/>
            <a:ext cx="285293" cy="329184"/>
          </a:xfrm>
          <a:prstGeom prst="rect">
            <a:avLst/>
          </a:prstGeom>
          <a:noFill/>
          <a:ln>
            <a:noFill/>
          </a:ln>
        </p:spPr>
      </p:pic>
      <p:pic>
        <p:nvPicPr>
          <p:cNvPr id="255" name="Google Shape;255;p22" title="アンケート_.項目3.png"/>
          <p:cNvPicPr preferRelativeResize="0"/>
          <p:nvPr/>
        </p:nvPicPr>
        <p:blipFill>
          <a:blip r:embed="rId7">
            <a:alphaModFix/>
          </a:blip>
          <a:stretch>
            <a:fillRect/>
          </a:stretch>
        </p:blipFill>
        <p:spPr>
          <a:xfrm>
            <a:off x="5533025" y="1941425"/>
            <a:ext cx="6420776" cy="3902100"/>
          </a:xfrm>
          <a:prstGeom prst="rect">
            <a:avLst/>
          </a:prstGeom>
          <a:noFill/>
          <a:ln>
            <a:noFill/>
          </a:ln>
        </p:spPr>
      </p:pic>
      <p:sp>
        <p:nvSpPr>
          <p:cNvPr id="256" name="Google Shape;256;p22"/>
          <p:cNvSpPr txBox="1"/>
          <p:nvPr/>
        </p:nvSpPr>
        <p:spPr>
          <a:xfrm>
            <a:off x="5533013" y="1422250"/>
            <a:ext cx="6342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666666"/>
                </a:solidFill>
                <a:latin typeface="Calibri"/>
                <a:ea typeface="Calibri"/>
                <a:cs typeface="Calibri"/>
                <a:sym typeface="Calibri"/>
              </a:rPr>
              <a:t>表 アンケート項目</a:t>
            </a:r>
            <a:endParaRPr>
              <a:solidFill>
                <a:srgbClr val="666666"/>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23" descr="image.png"/>
          <p:cNvPicPr preferRelativeResize="0"/>
          <p:nvPr/>
        </p:nvPicPr>
        <p:blipFill rotWithShape="1">
          <a:blip r:embed="rId3">
            <a:alphaModFix/>
          </a:blip>
          <a:srcRect/>
          <a:stretch/>
        </p:blipFill>
        <p:spPr>
          <a:xfrm>
            <a:off x="-37100" y="-45375"/>
            <a:ext cx="12192000" cy="6858000"/>
          </a:xfrm>
          <a:prstGeom prst="rect">
            <a:avLst/>
          </a:prstGeom>
          <a:noFill/>
          <a:ln>
            <a:noFill/>
          </a:ln>
        </p:spPr>
      </p:pic>
      <p:sp>
        <p:nvSpPr>
          <p:cNvPr id="262" name="Google Shape;262;p23"/>
          <p:cNvSpPr txBox="1"/>
          <p:nvPr/>
        </p:nvSpPr>
        <p:spPr>
          <a:xfrm>
            <a:off x="952500" y="571500"/>
            <a:ext cx="11001300" cy="48000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定量的評価：ARCSモデルの結果</a:t>
            </a:r>
            <a:endParaRPr/>
          </a:p>
        </p:txBody>
      </p:sp>
      <p:sp>
        <p:nvSpPr>
          <p:cNvPr id="263" name="Google Shape;263;p23"/>
          <p:cNvSpPr/>
          <p:nvPr/>
        </p:nvSpPr>
        <p:spPr>
          <a:xfrm>
            <a:off x="762000" y="571500"/>
            <a:ext cx="57300" cy="4800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4" name="Google Shape;264;p23"/>
          <p:cNvSpPr txBox="1"/>
          <p:nvPr/>
        </p:nvSpPr>
        <p:spPr>
          <a:xfrm>
            <a:off x="762000" y="1661070"/>
            <a:ext cx="106680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平均値とt検定の結果（中立評価3.0との比較）</a:t>
            </a:r>
            <a:endParaRPr sz="1600"/>
          </a:p>
        </p:txBody>
      </p:sp>
      <p:sp>
        <p:nvSpPr>
          <p:cNvPr id="265" name="Google Shape;265;p23"/>
          <p:cNvSpPr/>
          <p:nvPr/>
        </p:nvSpPr>
        <p:spPr>
          <a:xfrm>
            <a:off x="762000" y="4956720"/>
            <a:ext cx="10668000" cy="924000"/>
          </a:xfrm>
          <a:prstGeom prst="rect">
            <a:avLst/>
          </a:prstGeom>
          <a:solidFill>
            <a:srgbClr val="F0F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66" name="Google Shape;266;p23"/>
          <p:cNvSpPr txBox="1"/>
          <p:nvPr/>
        </p:nvSpPr>
        <p:spPr>
          <a:xfrm>
            <a:off x="1047750" y="5242470"/>
            <a:ext cx="10096500" cy="3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950" b="1" i="0" u="none" strike="noStrike" cap="none">
                <a:solidFill>
                  <a:srgbClr val="059669"/>
                </a:solidFill>
                <a:latin typeface="Noto Sans JP"/>
                <a:ea typeface="Noto Sans JP"/>
                <a:cs typeface="Noto Sans JP"/>
                <a:sym typeface="Noto Sans JP"/>
              </a:rPr>
              <a:t>全指標において中立評価を統計的に有意に上回った</a:t>
            </a:r>
            <a:endParaRPr/>
          </a:p>
        </p:txBody>
      </p:sp>
      <p:sp>
        <p:nvSpPr>
          <p:cNvPr id="267" name="Google Shape;267;p23"/>
          <p:cNvSpPr/>
          <p:nvPr/>
        </p:nvSpPr>
        <p:spPr>
          <a:xfrm>
            <a:off x="762000" y="4956720"/>
            <a:ext cx="76200" cy="9240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68" name="Google Shape;268;p23"/>
          <p:cNvPicPr preferRelativeResize="0"/>
          <p:nvPr/>
        </p:nvPicPr>
        <p:blipFill>
          <a:blip r:embed="rId4">
            <a:alphaModFix/>
          </a:blip>
          <a:stretch>
            <a:fillRect/>
          </a:stretch>
        </p:blipFill>
        <p:spPr>
          <a:xfrm>
            <a:off x="2860675" y="5266445"/>
            <a:ext cx="304550" cy="304550"/>
          </a:xfrm>
          <a:prstGeom prst="rect">
            <a:avLst/>
          </a:prstGeom>
          <a:noFill/>
          <a:ln>
            <a:noFill/>
          </a:ln>
        </p:spPr>
      </p:pic>
      <p:sp>
        <p:nvSpPr>
          <p:cNvPr id="269" name="Google Shape;269;p23"/>
          <p:cNvSpPr/>
          <p:nvPr/>
        </p:nvSpPr>
        <p:spPr>
          <a:xfrm rot="10800000">
            <a:off x="10661025" y="2289725"/>
            <a:ext cx="381000" cy="381000"/>
          </a:xfrm>
          <a:prstGeom prst="ellipse">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0" name="Google Shape;270;p23"/>
          <p:cNvSpPr/>
          <p:nvPr/>
        </p:nvSpPr>
        <p:spPr>
          <a:xfrm rot="10800000">
            <a:off x="10661025" y="2861225"/>
            <a:ext cx="381000" cy="381000"/>
          </a:xfrm>
          <a:prstGeom prst="ellipse">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1" name="Google Shape;271;p23"/>
          <p:cNvSpPr/>
          <p:nvPr/>
        </p:nvSpPr>
        <p:spPr>
          <a:xfrm rot="10800000">
            <a:off x="9641050" y="2861225"/>
            <a:ext cx="12057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Noto Sans JP"/>
              <a:ea typeface="Noto Sans JP"/>
              <a:cs typeface="Noto Sans JP"/>
              <a:sym typeface="Noto Sans JP"/>
            </a:endParaRPr>
          </a:p>
        </p:txBody>
      </p:sp>
      <p:sp>
        <p:nvSpPr>
          <p:cNvPr id="272" name="Google Shape;272;p23"/>
          <p:cNvSpPr/>
          <p:nvPr/>
        </p:nvSpPr>
        <p:spPr>
          <a:xfrm rot="10800000">
            <a:off x="10661025" y="3432725"/>
            <a:ext cx="381000" cy="381000"/>
          </a:xfrm>
          <a:prstGeom prst="ellipse">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3" name="Google Shape;273;p23"/>
          <p:cNvSpPr/>
          <p:nvPr/>
        </p:nvSpPr>
        <p:spPr>
          <a:xfrm rot="10800000">
            <a:off x="9445750" y="3432725"/>
            <a:ext cx="14010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Noto Sans JP"/>
              <a:ea typeface="Noto Sans JP"/>
              <a:cs typeface="Noto Sans JP"/>
              <a:sym typeface="Noto Sans JP"/>
            </a:endParaRPr>
          </a:p>
        </p:txBody>
      </p:sp>
      <p:sp>
        <p:nvSpPr>
          <p:cNvPr id="274" name="Google Shape;274;p23"/>
          <p:cNvSpPr/>
          <p:nvPr/>
        </p:nvSpPr>
        <p:spPr>
          <a:xfrm rot="10800000">
            <a:off x="10661025" y="3999450"/>
            <a:ext cx="381000" cy="381000"/>
          </a:xfrm>
          <a:prstGeom prst="ellipse">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5" name="Google Shape;275;p23"/>
          <p:cNvSpPr/>
          <p:nvPr/>
        </p:nvSpPr>
        <p:spPr>
          <a:xfrm rot="10800000">
            <a:off x="8736925" y="3999450"/>
            <a:ext cx="21168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Noto Sans JP"/>
              <a:ea typeface="Noto Sans JP"/>
              <a:cs typeface="Noto Sans JP"/>
              <a:sym typeface="Noto Sans JP"/>
            </a:endParaRPr>
          </a:p>
        </p:txBody>
      </p:sp>
      <p:sp>
        <p:nvSpPr>
          <p:cNvPr id="276" name="Google Shape;276;p23"/>
          <p:cNvSpPr/>
          <p:nvPr/>
        </p:nvSpPr>
        <p:spPr>
          <a:xfrm>
            <a:off x="3048000" y="2289725"/>
            <a:ext cx="381000" cy="381000"/>
          </a:xfrm>
          <a:prstGeom prst="ellipse">
            <a:avLst/>
          </a:prstGeom>
          <a:solidFill>
            <a:srgbClr val="0DAE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7" name="Google Shape;277;p23"/>
          <p:cNvSpPr/>
          <p:nvPr/>
        </p:nvSpPr>
        <p:spPr>
          <a:xfrm>
            <a:off x="3048000" y="2861225"/>
            <a:ext cx="381000" cy="381000"/>
          </a:xfrm>
          <a:prstGeom prst="ellipse">
            <a:avLst/>
          </a:prstGeom>
          <a:solidFill>
            <a:srgbClr val="0DAE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78" name="Google Shape;278;p23"/>
          <p:cNvSpPr/>
          <p:nvPr/>
        </p:nvSpPr>
        <p:spPr>
          <a:xfrm>
            <a:off x="3243275" y="2861225"/>
            <a:ext cx="6678000" cy="381000"/>
          </a:xfrm>
          <a:prstGeom prst="rect">
            <a:avLst/>
          </a:prstGeom>
          <a:solidFill>
            <a:srgbClr val="0DAE79"/>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chemeClr val="lt1"/>
                </a:solidFill>
                <a:latin typeface="Noto Sans JP"/>
                <a:ea typeface="Noto Sans JP"/>
                <a:cs typeface="Noto Sans JP"/>
                <a:sym typeface="Noto Sans JP"/>
              </a:rPr>
              <a:t>4.31 (p &lt; .001)</a:t>
            </a:r>
            <a:endParaRPr>
              <a:latin typeface="Calibri"/>
              <a:ea typeface="Calibri"/>
              <a:cs typeface="Calibri"/>
              <a:sym typeface="Calibri"/>
            </a:endParaRPr>
          </a:p>
        </p:txBody>
      </p:sp>
      <p:sp>
        <p:nvSpPr>
          <p:cNvPr id="279" name="Google Shape;279;p23"/>
          <p:cNvSpPr/>
          <p:nvPr/>
        </p:nvSpPr>
        <p:spPr>
          <a:xfrm>
            <a:off x="3048000" y="3432725"/>
            <a:ext cx="381000" cy="381000"/>
          </a:xfrm>
          <a:prstGeom prst="ellipse">
            <a:avLst/>
          </a:prstGeom>
          <a:solidFill>
            <a:srgbClr val="0DAE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0" name="Google Shape;280;p23"/>
          <p:cNvSpPr/>
          <p:nvPr/>
        </p:nvSpPr>
        <p:spPr>
          <a:xfrm>
            <a:off x="3239050" y="3432725"/>
            <a:ext cx="6368400" cy="381000"/>
          </a:xfrm>
          <a:prstGeom prst="rect">
            <a:avLst/>
          </a:prstGeom>
          <a:solidFill>
            <a:srgbClr val="0DAE79"/>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chemeClr val="lt1"/>
                </a:solidFill>
                <a:latin typeface="Noto Sans JP"/>
                <a:ea typeface="Noto Sans JP"/>
                <a:cs typeface="Noto Sans JP"/>
                <a:sym typeface="Noto Sans JP"/>
              </a:rPr>
              <a:t>4.08 (p &lt; .001)</a:t>
            </a:r>
            <a:endParaRPr>
              <a:latin typeface="Calibri"/>
              <a:ea typeface="Calibri"/>
              <a:cs typeface="Calibri"/>
              <a:sym typeface="Calibri"/>
            </a:endParaRPr>
          </a:p>
        </p:txBody>
      </p:sp>
      <p:sp>
        <p:nvSpPr>
          <p:cNvPr id="281" name="Google Shape;281;p23"/>
          <p:cNvSpPr/>
          <p:nvPr/>
        </p:nvSpPr>
        <p:spPr>
          <a:xfrm>
            <a:off x="3048000" y="3999450"/>
            <a:ext cx="381000" cy="381000"/>
          </a:xfrm>
          <a:prstGeom prst="ellipse">
            <a:avLst/>
          </a:prstGeom>
          <a:solidFill>
            <a:srgbClr val="3B82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2" name="Google Shape;282;p23"/>
          <p:cNvSpPr/>
          <p:nvPr/>
        </p:nvSpPr>
        <p:spPr>
          <a:xfrm>
            <a:off x="3239050" y="4004213"/>
            <a:ext cx="5639700" cy="381000"/>
          </a:xfrm>
          <a:prstGeom prst="rect">
            <a:avLst/>
          </a:prstGeom>
          <a:solidFill>
            <a:srgbClr val="3B82F6"/>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US" b="1">
                <a:solidFill>
                  <a:schemeClr val="lt1"/>
                </a:solidFill>
                <a:latin typeface="Noto Sans JP"/>
                <a:ea typeface="Noto Sans JP"/>
                <a:cs typeface="Noto Sans JP"/>
                <a:sym typeface="Noto Sans JP"/>
              </a:rPr>
              <a:t>3.67 (p &lt; .01)</a:t>
            </a:r>
            <a:endParaRPr>
              <a:latin typeface="Calibri"/>
              <a:ea typeface="Calibri"/>
              <a:cs typeface="Calibri"/>
              <a:sym typeface="Calibri"/>
            </a:endParaRPr>
          </a:p>
        </p:txBody>
      </p:sp>
      <p:sp>
        <p:nvSpPr>
          <p:cNvPr id="283" name="Google Shape;283;p23"/>
          <p:cNvSpPr txBox="1"/>
          <p:nvPr/>
        </p:nvSpPr>
        <p:spPr>
          <a:xfrm>
            <a:off x="1143000" y="2341625"/>
            <a:ext cx="1655700" cy="277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800" b="1">
                <a:solidFill>
                  <a:srgbClr val="0F172A"/>
                </a:solidFill>
                <a:latin typeface="Noto Sans JP"/>
                <a:ea typeface="Noto Sans JP"/>
                <a:cs typeface="Noto Sans JP"/>
                <a:sym typeface="Noto Sans JP"/>
              </a:rPr>
              <a:t>注意 (A)</a:t>
            </a:r>
            <a:endParaRPr sz="1800" b="1">
              <a:solidFill>
                <a:srgbClr val="0F172A"/>
              </a:solidFill>
              <a:latin typeface="Noto Sans JP"/>
              <a:ea typeface="Noto Sans JP"/>
              <a:cs typeface="Noto Sans JP"/>
              <a:sym typeface="Noto Sans JP"/>
            </a:endParaRPr>
          </a:p>
        </p:txBody>
      </p:sp>
      <p:sp>
        <p:nvSpPr>
          <p:cNvPr id="284" name="Google Shape;284;p23"/>
          <p:cNvSpPr txBox="1"/>
          <p:nvPr/>
        </p:nvSpPr>
        <p:spPr>
          <a:xfrm>
            <a:off x="1143000" y="2913125"/>
            <a:ext cx="1655700" cy="277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800" b="1">
                <a:solidFill>
                  <a:srgbClr val="0F172A"/>
                </a:solidFill>
                <a:latin typeface="Noto Sans JP"/>
                <a:ea typeface="Noto Sans JP"/>
                <a:cs typeface="Noto Sans JP"/>
                <a:sym typeface="Noto Sans JP"/>
              </a:rPr>
              <a:t>関連性 (R)</a:t>
            </a:r>
            <a:endParaRPr/>
          </a:p>
        </p:txBody>
      </p:sp>
      <p:sp>
        <p:nvSpPr>
          <p:cNvPr id="285" name="Google Shape;285;p23"/>
          <p:cNvSpPr/>
          <p:nvPr/>
        </p:nvSpPr>
        <p:spPr>
          <a:xfrm rot="10800000">
            <a:off x="5000350" y="2289725"/>
            <a:ext cx="58464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latin typeface="Noto Sans JP"/>
              <a:ea typeface="Noto Sans JP"/>
              <a:cs typeface="Noto Sans JP"/>
              <a:sym typeface="Noto Sans JP"/>
            </a:endParaRPr>
          </a:p>
        </p:txBody>
      </p:sp>
      <p:sp>
        <p:nvSpPr>
          <p:cNvPr id="286" name="Google Shape;286;p23"/>
          <p:cNvSpPr txBox="1"/>
          <p:nvPr/>
        </p:nvSpPr>
        <p:spPr>
          <a:xfrm>
            <a:off x="1143000" y="3508175"/>
            <a:ext cx="1655700" cy="277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800" b="1">
                <a:solidFill>
                  <a:srgbClr val="0F172A"/>
                </a:solidFill>
                <a:latin typeface="Noto Sans JP"/>
                <a:ea typeface="Noto Sans JP"/>
                <a:cs typeface="Noto Sans JP"/>
                <a:sym typeface="Noto Sans JP"/>
              </a:rPr>
              <a:t>自信 (C)</a:t>
            </a:r>
            <a:endParaRPr/>
          </a:p>
        </p:txBody>
      </p:sp>
      <p:sp>
        <p:nvSpPr>
          <p:cNvPr id="287" name="Google Shape;287;p23"/>
          <p:cNvSpPr txBox="1"/>
          <p:nvPr/>
        </p:nvSpPr>
        <p:spPr>
          <a:xfrm>
            <a:off x="1143000" y="4051350"/>
            <a:ext cx="1655700" cy="2772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800" b="1">
                <a:solidFill>
                  <a:srgbClr val="0F172A"/>
                </a:solidFill>
                <a:latin typeface="Noto Sans JP"/>
                <a:ea typeface="Noto Sans JP"/>
                <a:cs typeface="Noto Sans JP"/>
                <a:sym typeface="Noto Sans JP"/>
              </a:rPr>
              <a:t>満足感 (S)</a:t>
            </a:r>
            <a:endParaRPr/>
          </a:p>
        </p:txBody>
      </p:sp>
      <p:sp>
        <p:nvSpPr>
          <p:cNvPr id="288" name="Google Shape;288;p23"/>
          <p:cNvSpPr/>
          <p:nvPr/>
        </p:nvSpPr>
        <p:spPr>
          <a:xfrm>
            <a:off x="6691763" y="2289725"/>
            <a:ext cx="762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9" name="Google Shape;289;p23"/>
          <p:cNvSpPr/>
          <p:nvPr/>
        </p:nvSpPr>
        <p:spPr>
          <a:xfrm>
            <a:off x="7031213" y="2861225"/>
            <a:ext cx="27600" cy="3810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0" name="Google Shape;290;p23"/>
          <p:cNvSpPr/>
          <p:nvPr/>
        </p:nvSpPr>
        <p:spPr>
          <a:xfrm>
            <a:off x="7031213" y="3432725"/>
            <a:ext cx="27600" cy="3810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1" name="Google Shape;291;p23"/>
          <p:cNvSpPr/>
          <p:nvPr/>
        </p:nvSpPr>
        <p:spPr>
          <a:xfrm>
            <a:off x="7029100" y="4004225"/>
            <a:ext cx="27600" cy="3810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2" name="Google Shape;292;p23"/>
          <p:cNvSpPr/>
          <p:nvPr/>
        </p:nvSpPr>
        <p:spPr>
          <a:xfrm>
            <a:off x="3243275" y="2289725"/>
            <a:ext cx="6601800" cy="381000"/>
          </a:xfrm>
          <a:prstGeom prst="rect">
            <a:avLst/>
          </a:prstGeom>
          <a:solidFill>
            <a:srgbClr val="0DAE79"/>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chemeClr val="lt1"/>
                </a:solidFill>
                <a:latin typeface="Noto Sans JP"/>
                <a:ea typeface="Noto Sans JP"/>
                <a:cs typeface="Noto Sans JP"/>
                <a:sym typeface="Noto Sans JP"/>
              </a:rPr>
              <a:t>4.27 (p &lt; .001)</a:t>
            </a:r>
            <a:endParaRPr b="1">
              <a:solidFill>
                <a:schemeClr val="lt1"/>
              </a:solidFill>
              <a:latin typeface="Noto Sans JP"/>
              <a:ea typeface="Noto Sans JP"/>
              <a:cs typeface="Noto Sans JP"/>
              <a:sym typeface="Noto Sans JP"/>
            </a:endParaRPr>
          </a:p>
        </p:txBody>
      </p:sp>
      <p:sp>
        <p:nvSpPr>
          <p:cNvPr id="293" name="Google Shape;293;p23"/>
          <p:cNvSpPr/>
          <p:nvPr/>
        </p:nvSpPr>
        <p:spPr>
          <a:xfrm>
            <a:off x="7031200" y="2289725"/>
            <a:ext cx="27600" cy="3810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7"/>
        <p:cNvGrpSpPr/>
        <p:nvPr/>
      </p:nvGrpSpPr>
      <p:grpSpPr>
        <a:xfrm>
          <a:off x="0" y="0"/>
          <a:ext cx="0" cy="0"/>
          <a:chOff x="0" y="0"/>
          <a:chExt cx="0" cy="0"/>
        </a:xfrm>
      </p:grpSpPr>
      <p:pic>
        <p:nvPicPr>
          <p:cNvPr id="298" name="Google Shape;298;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9" name="Google Shape;299;p24" descr="image.png"/>
          <p:cNvPicPr preferRelativeResize="0"/>
          <p:nvPr/>
        </p:nvPicPr>
        <p:blipFill rotWithShape="1">
          <a:blip r:embed="rId4">
            <a:alphaModFix/>
          </a:blip>
          <a:srcRect/>
          <a:stretch/>
        </p:blipFill>
        <p:spPr>
          <a:xfrm>
            <a:off x="762000" y="1432470"/>
            <a:ext cx="5095875" cy="4854030"/>
          </a:xfrm>
          <a:prstGeom prst="rect">
            <a:avLst/>
          </a:prstGeom>
          <a:noFill/>
          <a:ln>
            <a:noFill/>
          </a:ln>
        </p:spPr>
      </p:pic>
      <p:pic>
        <p:nvPicPr>
          <p:cNvPr id="300" name="Google Shape;300;p24" descr="image.png"/>
          <p:cNvPicPr preferRelativeResize="0"/>
          <p:nvPr/>
        </p:nvPicPr>
        <p:blipFill rotWithShape="1">
          <a:blip r:embed="rId5">
            <a:alphaModFix/>
          </a:blip>
          <a:srcRect/>
          <a:stretch/>
        </p:blipFill>
        <p:spPr>
          <a:xfrm>
            <a:off x="6334125" y="1432470"/>
            <a:ext cx="5095875" cy="4854029"/>
          </a:xfrm>
          <a:prstGeom prst="rect">
            <a:avLst/>
          </a:prstGeom>
          <a:noFill/>
          <a:ln>
            <a:noFill/>
          </a:ln>
        </p:spPr>
      </p:pic>
      <p:sp>
        <p:nvSpPr>
          <p:cNvPr id="301" name="Google Shape;301;p24"/>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定性的評価：自由記述の分析</a:t>
            </a:r>
            <a:endParaRPr/>
          </a:p>
        </p:txBody>
      </p:sp>
      <p:sp>
        <p:nvSpPr>
          <p:cNvPr id="302" name="Google Shape;302;p24"/>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03" name="Google Shape;303;p24"/>
          <p:cNvSpPr txBox="1"/>
          <p:nvPr/>
        </p:nvSpPr>
        <p:spPr>
          <a:xfrm>
            <a:off x="1104900" y="1775370"/>
            <a:ext cx="4630500" cy="257100"/>
          </a:xfrm>
          <a:prstGeom prst="rect">
            <a:avLst/>
          </a:prstGeom>
          <a:noFill/>
          <a:ln>
            <a:noFill/>
          </a:ln>
        </p:spPr>
        <p:txBody>
          <a:bodyPr spcFirstLastPara="1" wrap="square" lIns="180975" tIns="0" rIns="0" bIns="0" anchor="ctr" anchorCtr="0">
            <a:noAutofit/>
          </a:bodyPr>
          <a:lstStyle/>
          <a:p>
            <a:pPr marL="0" marR="0" lvl="0" indent="0" algn="l" rtl="0">
              <a:spcBef>
                <a:spcPts val="0"/>
              </a:spcBef>
              <a:spcAft>
                <a:spcPts val="0"/>
              </a:spcAft>
              <a:buNone/>
            </a:pPr>
            <a:r>
              <a:rPr lang="en-US" sz="1704" b="1" i="0" u="none" strike="noStrike" cap="none">
                <a:solidFill>
                  <a:srgbClr val="166534"/>
                </a:solidFill>
                <a:latin typeface="Noto Sans JP"/>
                <a:ea typeface="Noto Sans JP"/>
                <a:cs typeface="Noto Sans JP"/>
                <a:sym typeface="Noto Sans JP"/>
              </a:rPr>
              <a:t>肯定的意見</a:t>
            </a:r>
            <a:endParaRPr sz="1700"/>
          </a:p>
        </p:txBody>
      </p:sp>
      <p:sp>
        <p:nvSpPr>
          <p:cNvPr id="304" name="Google Shape;304;p24"/>
          <p:cNvSpPr txBox="1"/>
          <p:nvPr/>
        </p:nvSpPr>
        <p:spPr>
          <a:xfrm>
            <a:off x="1104900" y="2270670"/>
            <a:ext cx="4410000" cy="2744597"/>
          </a:xfrm>
          <a:prstGeom prst="rect">
            <a:avLst/>
          </a:prstGeom>
          <a:noFill/>
          <a:ln>
            <a:noFill/>
          </a:ln>
        </p:spPr>
        <p:txBody>
          <a:bodyPr spcFirstLastPara="1" wrap="square" lIns="0" tIns="0" rIns="0" bIns="0" anchor="t" anchorCtr="0">
            <a:spAutoFit/>
          </a:bodyPr>
          <a:lstStyle/>
          <a:p>
            <a:pPr marL="457200" marR="0" lvl="0" indent="-342900" algn="l" rtl="0">
              <a:lnSpc>
                <a:spcPct val="141666"/>
              </a:lnSpc>
              <a:spcBef>
                <a:spcPts val="0"/>
              </a:spcBef>
              <a:spcAft>
                <a:spcPts val="0"/>
              </a:spcAft>
              <a:buClr>
                <a:srgbClr val="166534"/>
              </a:buClr>
              <a:buSzPts val="1800"/>
              <a:buFont typeface="Wingdings" panose="05000000000000000000" pitchFamily="2" charset="2"/>
              <a:buChar char="l"/>
            </a:pPr>
            <a:r>
              <a:rPr lang="en-US" sz="1800" b="0" i="0" u="none" strike="noStrike" cap="none" dirty="0" err="1">
                <a:solidFill>
                  <a:srgbClr val="166534"/>
                </a:solidFill>
                <a:latin typeface="Noto Sans JP"/>
                <a:ea typeface="Noto Sans JP"/>
                <a:cs typeface="Noto Sans JP"/>
                <a:sym typeface="Noto Sans JP"/>
              </a:rPr>
              <a:t>利益を出す目的と計算の動機が</a:t>
            </a:r>
            <a:br>
              <a:rPr lang="en-US" sz="1800" b="0" i="0" u="none" strike="noStrike" cap="none" dirty="0">
                <a:solidFill>
                  <a:srgbClr val="166534"/>
                </a:solidFill>
                <a:latin typeface="Noto Sans JP"/>
                <a:ea typeface="Noto Sans JP"/>
                <a:cs typeface="Noto Sans JP"/>
                <a:sym typeface="Noto Sans JP"/>
              </a:rPr>
            </a:br>
            <a:r>
              <a:rPr lang="en-US" sz="1800" b="0" i="0" u="none" strike="noStrike" cap="none" dirty="0" err="1">
                <a:solidFill>
                  <a:srgbClr val="166534"/>
                </a:solidFill>
                <a:latin typeface="Noto Sans JP"/>
                <a:ea typeface="Noto Sans JP"/>
                <a:cs typeface="Noto Sans JP"/>
                <a:sym typeface="Noto Sans JP"/>
              </a:rPr>
              <a:t>直結している</a:t>
            </a:r>
            <a:endParaRPr sz="2100" dirty="0">
              <a:solidFill>
                <a:schemeClr val="dk1"/>
              </a:solidFill>
              <a:latin typeface="Calibri"/>
              <a:ea typeface="Calibri"/>
              <a:cs typeface="Calibri"/>
              <a:sym typeface="Calibri"/>
            </a:endParaRPr>
          </a:p>
          <a:p>
            <a:pPr marL="457200" marR="0" lvl="0" indent="-342900" algn="l" rtl="0">
              <a:lnSpc>
                <a:spcPct val="141666"/>
              </a:lnSpc>
              <a:spcBef>
                <a:spcPts val="1000"/>
              </a:spcBef>
              <a:spcAft>
                <a:spcPts val="0"/>
              </a:spcAft>
              <a:buClr>
                <a:srgbClr val="166534"/>
              </a:buClr>
              <a:buSzPts val="1800"/>
              <a:buFont typeface="Wingdings" panose="05000000000000000000" pitchFamily="2" charset="2"/>
              <a:buChar char="l"/>
            </a:pPr>
            <a:r>
              <a:rPr lang="en-US" sz="1800" b="0" i="0" u="none" strike="noStrike" cap="none" dirty="0">
                <a:solidFill>
                  <a:srgbClr val="166534"/>
                </a:solidFill>
                <a:latin typeface="Noto Sans JP"/>
                <a:ea typeface="Noto Sans JP"/>
                <a:cs typeface="Noto Sans JP"/>
                <a:sym typeface="Noto Sans JP"/>
              </a:rPr>
              <a:t> </a:t>
            </a:r>
            <a:r>
              <a:rPr lang="en-US" sz="1800" b="0" i="0" u="none" strike="noStrike" cap="none" dirty="0" err="1">
                <a:solidFill>
                  <a:srgbClr val="166534"/>
                </a:solidFill>
                <a:latin typeface="Noto Sans JP"/>
                <a:ea typeface="Noto Sans JP"/>
                <a:cs typeface="Noto Sans JP"/>
                <a:sym typeface="Noto Sans JP"/>
              </a:rPr>
              <a:t>ひらがな表記やシンプルなUIが</a:t>
            </a:r>
            <a:br>
              <a:rPr lang="en-US" sz="1800" dirty="0">
                <a:solidFill>
                  <a:srgbClr val="166534"/>
                </a:solidFill>
                <a:latin typeface="Noto Sans JP"/>
                <a:ea typeface="Noto Sans JP"/>
                <a:cs typeface="Noto Sans JP"/>
                <a:sym typeface="Noto Sans JP"/>
              </a:rPr>
            </a:br>
            <a:r>
              <a:rPr lang="en-US" sz="1800" b="0" i="0" u="none" strike="noStrike" cap="none" dirty="0" err="1">
                <a:solidFill>
                  <a:srgbClr val="166534"/>
                </a:solidFill>
                <a:latin typeface="Noto Sans JP"/>
                <a:ea typeface="Noto Sans JP"/>
                <a:cs typeface="Noto Sans JP"/>
                <a:sym typeface="Noto Sans JP"/>
              </a:rPr>
              <a:t>小学生に適切</a:t>
            </a:r>
            <a:endParaRPr sz="1800" dirty="0">
              <a:solidFill>
                <a:srgbClr val="166534"/>
              </a:solidFill>
              <a:latin typeface="Noto Sans JP"/>
              <a:ea typeface="Noto Sans JP"/>
              <a:cs typeface="Noto Sans JP"/>
              <a:sym typeface="Noto Sans JP"/>
            </a:endParaRPr>
          </a:p>
          <a:p>
            <a:pPr marL="457200" marR="0" lvl="0" indent="-342900" algn="l" rtl="0">
              <a:lnSpc>
                <a:spcPct val="141666"/>
              </a:lnSpc>
              <a:spcBef>
                <a:spcPts val="1000"/>
              </a:spcBef>
              <a:spcAft>
                <a:spcPts val="1000"/>
              </a:spcAft>
              <a:buClr>
                <a:srgbClr val="166534"/>
              </a:buClr>
              <a:buSzPts val="1800"/>
              <a:buFont typeface="Wingdings" panose="05000000000000000000" pitchFamily="2" charset="2"/>
              <a:buChar char="l"/>
            </a:pPr>
            <a:r>
              <a:rPr lang="en-US" sz="1800" b="0" i="0" u="none" strike="noStrike" cap="none" dirty="0" err="1">
                <a:solidFill>
                  <a:srgbClr val="166534"/>
                </a:solidFill>
                <a:latin typeface="Noto Sans JP"/>
                <a:ea typeface="Noto Sans JP"/>
                <a:cs typeface="Noto Sans JP"/>
                <a:sym typeface="Noto Sans JP"/>
              </a:rPr>
              <a:t>折れ線グラフが判断材料として</a:t>
            </a:r>
            <a:br>
              <a:rPr lang="en-US" sz="1800" b="0" i="0" u="none" strike="noStrike" cap="none" dirty="0">
                <a:solidFill>
                  <a:srgbClr val="166534"/>
                </a:solidFill>
                <a:latin typeface="Noto Sans JP"/>
                <a:ea typeface="Noto Sans JP"/>
                <a:cs typeface="Noto Sans JP"/>
                <a:sym typeface="Noto Sans JP"/>
              </a:rPr>
            </a:br>
            <a:r>
              <a:rPr lang="en-US" sz="1800" b="0" i="0" u="none" strike="noStrike" cap="none" dirty="0" err="1">
                <a:solidFill>
                  <a:srgbClr val="166534"/>
                </a:solidFill>
                <a:latin typeface="Noto Sans JP"/>
                <a:ea typeface="Noto Sans JP"/>
                <a:cs typeface="Noto Sans JP"/>
                <a:sym typeface="Noto Sans JP"/>
              </a:rPr>
              <a:t>面白い</a:t>
            </a:r>
            <a:endParaRPr sz="1700" dirty="0"/>
          </a:p>
        </p:txBody>
      </p:sp>
      <p:sp>
        <p:nvSpPr>
          <p:cNvPr id="305" name="Google Shape;305;p24"/>
          <p:cNvSpPr txBox="1"/>
          <p:nvPr/>
        </p:nvSpPr>
        <p:spPr>
          <a:xfrm>
            <a:off x="6677025" y="1775370"/>
            <a:ext cx="4630578" cy="257175"/>
          </a:xfrm>
          <a:prstGeom prst="rect">
            <a:avLst/>
          </a:prstGeom>
          <a:noFill/>
          <a:ln>
            <a:noFill/>
          </a:ln>
        </p:spPr>
        <p:txBody>
          <a:bodyPr spcFirstLastPara="1" wrap="square" lIns="180975" tIns="0" rIns="0" bIns="0" anchor="ctr" anchorCtr="0">
            <a:noAutofit/>
          </a:bodyPr>
          <a:lstStyle/>
          <a:p>
            <a:pPr marL="0" marR="0" lvl="0" indent="0" algn="l" rtl="0">
              <a:spcBef>
                <a:spcPts val="0"/>
              </a:spcBef>
              <a:spcAft>
                <a:spcPts val="0"/>
              </a:spcAft>
              <a:buNone/>
            </a:pPr>
            <a:r>
              <a:rPr lang="en-US" sz="1704" b="1" i="0" u="none" strike="noStrike" cap="none">
                <a:solidFill>
                  <a:srgbClr val="9A3412"/>
                </a:solidFill>
                <a:latin typeface="Noto Sans JP"/>
                <a:ea typeface="Noto Sans JP"/>
                <a:cs typeface="Noto Sans JP"/>
                <a:sym typeface="Noto Sans JP"/>
              </a:rPr>
              <a:t>改善点・課題</a:t>
            </a:r>
            <a:endParaRPr sz="1700"/>
          </a:p>
        </p:txBody>
      </p:sp>
      <p:sp>
        <p:nvSpPr>
          <p:cNvPr id="306" name="Google Shape;306;p24"/>
          <p:cNvSpPr txBox="1"/>
          <p:nvPr/>
        </p:nvSpPr>
        <p:spPr>
          <a:xfrm>
            <a:off x="6677025" y="2270675"/>
            <a:ext cx="4410000" cy="2479525"/>
          </a:xfrm>
          <a:prstGeom prst="rect">
            <a:avLst/>
          </a:prstGeom>
          <a:noFill/>
          <a:ln>
            <a:noFill/>
          </a:ln>
        </p:spPr>
        <p:txBody>
          <a:bodyPr spcFirstLastPara="1" wrap="square" lIns="0" tIns="0" rIns="0" bIns="0" anchor="t" anchorCtr="0">
            <a:spAutoFit/>
          </a:bodyPr>
          <a:lstStyle/>
          <a:p>
            <a:pPr marL="457200" marR="0" lvl="0" indent="-317500" algn="l" rtl="0">
              <a:lnSpc>
                <a:spcPct val="141666"/>
              </a:lnSpc>
              <a:spcBef>
                <a:spcPts val="0"/>
              </a:spcBef>
              <a:spcAft>
                <a:spcPts val="0"/>
              </a:spcAft>
              <a:buClr>
                <a:srgbClr val="9A3412"/>
              </a:buClr>
              <a:buSzPct val="100000"/>
              <a:buFont typeface="Wingdings" panose="05000000000000000000" pitchFamily="2" charset="2"/>
              <a:buChar char="l"/>
            </a:pPr>
            <a:r>
              <a:rPr lang="en-US" sz="1800" b="0" i="0" u="none" strike="noStrike" cap="none" dirty="0" err="1">
                <a:solidFill>
                  <a:srgbClr val="9A3412"/>
                </a:solidFill>
                <a:latin typeface="Noto Sans JP"/>
                <a:ea typeface="Noto Sans JP"/>
                <a:cs typeface="Noto Sans JP"/>
                <a:sym typeface="Noto Sans JP"/>
              </a:rPr>
              <a:t>計算が完全手動だと、苦手な子には</a:t>
            </a:r>
            <a:br>
              <a:rPr lang="en-US" sz="1800" b="0" i="0" u="none" strike="noStrike" cap="none" dirty="0">
                <a:solidFill>
                  <a:srgbClr val="9A3412"/>
                </a:solidFill>
                <a:latin typeface="Noto Sans JP"/>
                <a:ea typeface="Noto Sans JP"/>
                <a:cs typeface="Noto Sans JP"/>
                <a:sym typeface="Noto Sans JP"/>
              </a:rPr>
            </a:br>
            <a:r>
              <a:rPr lang="en-US" sz="1800" b="0" i="0" u="none" strike="noStrike" cap="none" dirty="0" err="1">
                <a:solidFill>
                  <a:srgbClr val="9A3412"/>
                </a:solidFill>
                <a:latin typeface="Noto Sans JP"/>
                <a:ea typeface="Noto Sans JP"/>
                <a:cs typeface="Noto Sans JP"/>
                <a:sym typeface="Noto Sans JP"/>
              </a:rPr>
              <a:t>負担</a:t>
            </a:r>
            <a:endParaRPr sz="2100" dirty="0">
              <a:solidFill>
                <a:schemeClr val="dk1"/>
              </a:solidFill>
              <a:latin typeface="Calibri"/>
              <a:ea typeface="Calibri"/>
              <a:cs typeface="Calibri"/>
              <a:sym typeface="Calibri"/>
            </a:endParaRPr>
          </a:p>
          <a:p>
            <a:pPr marL="457200" marR="0" lvl="0" indent="-317500" algn="l" rtl="0">
              <a:lnSpc>
                <a:spcPct val="141666"/>
              </a:lnSpc>
              <a:spcBef>
                <a:spcPts val="1000"/>
              </a:spcBef>
              <a:spcAft>
                <a:spcPts val="0"/>
              </a:spcAft>
              <a:buClr>
                <a:srgbClr val="9A3412"/>
              </a:buClr>
              <a:buSzPct val="100000"/>
              <a:buFont typeface="Wingdings" panose="05000000000000000000" pitchFamily="2" charset="2"/>
              <a:buChar char="l"/>
            </a:pPr>
            <a:r>
              <a:rPr lang="en-US" sz="1800" b="0" i="0" u="none" strike="noStrike" cap="none" dirty="0">
                <a:solidFill>
                  <a:srgbClr val="9A3412"/>
                </a:solidFill>
                <a:latin typeface="Noto Sans JP"/>
                <a:ea typeface="Noto Sans JP"/>
                <a:cs typeface="Noto Sans JP"/>
                <a:sym typeface="Noto Sans JP"/>
              </a:rPr>
              <a:t> </a:t>
            </a:r>
            <a:r>
              <a:rPr lang="en-US" sz="1800" b="0" i="0" u="none" strike="noStrike" cap="none" dirty="0" err="1">
                <a:solidFill>
                  <a:srgbClr val="9A3412"/>
                </a:solidFill>
                <a:latin typeface="Noto Sans JP"/>
                <a:ea typeface="Noto Sans JP"/>
                <a:cs typeface="Noto Sans JP"/>
                <a:sym typeface="Noto Sans JP"/>
              </a:rPr>
              <a:t>情報量が多い。</a:t>
            </a:r>
            <a:r>
              <a:rPr lang="en-US" sz="1800" dirty="0" err="1">
                <a:solidFill>
                  <a:srgbClr val="9A3412"/>
                </a:solidFill>
                <a:latin typeface="Noto Sans JP"/>
                <a:ea typeface="Noto Sans JP"/>
                <a:cs typeface="Noto Sans JP"/>
                <a:sym typeface="Noto Sans JP"/>
              </a:rPr>
              <a:t>小数点の計算が大変</a:t>
            </a:r>
            <a:r>
              <a:rPr lang="en-US" sz="1800" dirty="0">
                <a:solidFill>
                  <a:srgbClr val="9A3412"/>
                </a:solidFill>
                <a:latin typeface="Noto Sans JP"/>
                <a:ea typeface="Noto Sans JP"/>
                <a:cs typeface="Noto Sans JP"/>
                <a:sym typeface="Noto Sans JP"/>
              </a:rPr>
              <a:t>。</a:t>
            </a:r>
            <a:endParaRPr sz="1800" b="0" i="0" u="none" strike="noStrike" cap="none" dirty="0">
              <a:solidFill>
                <a:srgbClr val="9A3412"/>
              </a:solidFill>
              <a:latin typeface="Noto Sans JP"/>
              <a:ea typeface="Noto Sans JP"/>
              <a:cs typeface="Noto Sans JP"/>
              <a:sym typeface="Noto Sans JP"/>
            </a:endParaRPr>
          </a:p>
          <a:p>
            <a:pPr marL="457200" marR="0" lvl="0" indent="-317500" algn="l" rtl="0">
              <a:lnSpc>
                <a:spcPct val="141666"/>
              </a:lnSpc>
              <a:spcBef>
                <a:spcPts val="1000"/>
              </a:spcBef>
              <a:spcAft>
                <a:spcPts val="0"/>
              </a:spcAft>
              <a:buClr>
                <a:srgbClr val="9A3412"/>
              </a:buClr>
              <a:buSzPct val="100000"/>
              <a:buFont typeface="Wingdings" panose="05000000000000000000" pitchFamily="2" charset="2"/>
              <a:buChar char="l"/>
            </a:pPr>
            <a:r>
              <a:rPr lang="en-US" sz="1800" b="0" i="0" u="none" strike="noStrike" cap="none" dirty="0" err="1">
                <a:solidFill>
                  <a:srgbClr val="9A3412"/>
                </a:solidFill>
                <a:latin typeface="Noto Sans JP"/>
                <a:ea typeface="Noto Sans JP"/>
                <a:cs typeface="Noto Sans JP"/>
                <a:sym typeface="Noto Sans JP"/>
              </a:rPr>
              <a:t>計算より予測に熱中してしまう</a:t>
            </a:r>
            <a:endParaRPr sz="2100" dirty="0">
              <a:solidFill>
                <a:schemeClr val="dk1"/>
              </a:solidFill>
              <a:latin typeface="Calibri"/>
              <a:ea typeface="Calibri"/>
              <a:cs typeface="Calibri"/>
              <a:sym typeface="Calibri"/>
            </a:endParaRPr>
          </a:p>
          <a:p>
            <a:pPr marL="457200" marR="0" lvl="0" indent="-317500" algn="l" rtl="0">
              <a:lnSpc>
                <a:spcPct val="141666"/>
              </a:lnSpc>
              <a:spcBef>
                <a:spcPts val="1000"/>
              </a:spcBef>
              <a:spcAft>
                <a:spcPts val="1000"/>
              </a:spcAft>
              <a:buClr>
                <a:srgbClr val="9A3412"/>
              </a:buClr>
              <a:buSzPct val="100000"/>
              <a:buFont typeface="Wingdings" panose="05000000000000000000" pitchFamily="2" charset="2"/>
              <a:buChar char="l"/>
            </a:pPr>
            <a:r>
              <a:rPr lang="en-US" sz="1800" b="0" i="0" u="none" strike="noStrike" cap="none" dirty="0">
                <a:solidFill>
                  <a:srgbClr val="9A3412"/>
                </a:solidFill>
                <a:latin typeface="Noto Sans JP"/>
                <a:ea typeface="Noto Sans JP"/>
                <a:cs typeface="Noto Sans JP"/>
                <a:sym typeface="Noto Sans JP"/>
              </a:rPr>
              <a:t> </a:t>
            </a:r>
            <a:r>
              <a:rPr lang="en-US" sz="1800" b="0" i="0" u="none" strike="noStrike" cap="none" dirty="0" err="1">
                <a:solidFill>
                  <a:srgbClr val="9A3412"/>
                </a:solidFill>
                <a:latin typeface="Noto Sans JP"/>
                <a:ea typeface="Noto Sans JP"/>
                <a:cs typeface="Noto Sans JP"/>
                <a:sym typeface="Noto Sans JP"/>
              </a:rPr>
              <a:t>ランク付けなどの目標が欲しい</a:t>
            </a:r>
            <a:endParaRPr sz="1700" dirty="0"/>
          </a:p>
        </p:txBody>
      </p:sp>
      <p:pic>
        <p:nvPicPr>
          <p:cNvPr id="307" name="Google Shape;307;p24"/>
          <p:cNvPicPr preferRelativeResize="0"/>
          <p:nvPr/>
        </p:nvPicPr>
        <p:blipFill>
          <a:blip r:embed="rId6">
            <a:alphaModFix/>
          </a:blip>
          <a:stretch>
            <a:fillRect/>
          </a:stretch>
        </p:blipFill>
        <p:spPr>
          <a:xfrm>
            <a:off x="1041850" y="1805400"/>
            <a:ext cx="197050" cy="197050"/>
          </a:xfrm>
          <a:prstGeom prst="rect">
            <a:avLst/>
          </a:prstGeom>
          <a:noFill/>
          <a:ln>
            <a:noFill/>
          </a:ln>
        </p:spPr>
      </p:pic>
      <p:pic>
        <p:nvPicPr>
          <p:cNvPr id="308" name="Google Shape;308;p24"/>
          <p:cNvPicPr preferRelativeResize="0"/>
          <p:nvPr/>
        </p:nvPicPr>
        <p:blipFill>
          <a:blip r:embed="rId7">
            <a:alphaModFix/>
          </a:blip>
          <a:stretch>
            <a:fillRect/>
          </a:stretch>
        </p:blipFill>
        <p:spPr>
          <a:xfrm>
            <a:off x="6607400" y="1803338"/>
            <a:ext cx="201168" cy="2011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2"/>
        <p:cNvGrpSpPr/>
        <p:nvPr/>
      </p:nvGrpSpPr>
      <p:grpSpPr>
        <a:xfrm>
          <a:off x="0" y="0"/>
          <a:ext cx="0" cy="0"/>
          <a:chOff x="0" y="0"/>
          <a:chExt cx="0" cy="0"/>
        </a:xfrm>
      </p:grpSpPr>
      <p:pic>
        <p:nvPicPr>
          <p:cNvPr id="313" name="Google Shape;313;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4" name="Google Shape;314;p25"/>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考察：学習意欲への影響と課題</a:t>
            </a:r>
            <a:endParaRPr/>
          </a:p>
        </p:txBody>
      </p:sp>
      <p:sp>
        <p:nvSpPr>
          <p:cNvPr id="315" name="Google Shape;315;p25"/>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6" name="Google Shape;316;p25"/>
          <p:cNvSpPr txBox="1"/>
          <p:nvPr/>
        </p:nvSpPr>
        <p:spPr>
          <a:xfrm>
            <a:off x="1190625" y="1432470"/>
            <a:ext cx="102393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高い「注意」「関連性」</a:t>
            </a:r>
            <a:endParaRPr sz="1600"/>
          </a:p>
        </p:txBody>
      </p:sp>
      <p:sp>
        <p:nvSpPr>
          <p:cNvPr id="317" name="Google Shape;317;p25"/>
          <p:cNvSpPr txBox="1"/>
          <p:nvPr/>
        </p:nvSpPr>
        <p:spPr>
          <a:xfrm>
            <a:off x="1190625" y="2394495"/>
            <a:ext cx="102393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「満足感」が低かった要因</a:t>
            </a:r>
            <a:endParaRPr sz="1600"/>
          </a:p>
        </p:txBody>
      </p:sp>
      <p:sp>
        <p:nvSpPr>
          <p:cNvPr id="318" name="Google Shape;318;p25"/>
          <p:cNvSpPr txBox="1"/>
          <p:nvPr/>
        </p:nvSpPr>
        <p:spPr>
          <a:xfrm>
            <a:off x="1190625" y="3356520"/>
            <a:ext cx="102393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今後の改善案</a:t>
            </a:r>
            <a:endParaRPr sz="1600"/>
          </a:p>
        </p:txBody>
      </p:sp>
      <p:sp>
        <p:nvSpPr>
          <p:cNvPr id="319" name="Google Shape;319;p25"/>
          <p:cNvSpPr txBox="1"/>
          <p:nvPr/>
        </p:nvSpPr>
        <p:spPr>
          <a:xfrm>
            <a:off x="1666875" y="1870620"/>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稼ぎたいという動機が計算の必要性に結びつき、高い評価を得た。</a:t>
            </a:r>
            <a:endParaRPr sz="1600"/>
          </a:p>
        </p:txBody>
      </p:sp>
      <p:sp>
        <p:nvSpPr>
          <p:cNvPr id="320" name="Google Shape;320;p25"/>
          <p:cNvSpPr txBox="1"/>
          <p:nvPr/>
        </p:nvSpPr>
        <p:spPr>
          <a:xfrm>
            <a:off x="1666875" y="2832645"/>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小数計算の負荷や情報量の整理不足がストレスとなった可能性。</a:t>
            </a:r>
            <a:endParaRPr sz="1600"/>
          </a:p>
        </p:txBody>
      </p:sp>
      <p:sp>
        <p:nvSpPr>
          <p:cNvPr id="321" name="Google Shape;321;p25"/>
          <p:cNvSpPr txBox="1"/>
          <p:nvPr/>
        </p:nvSpPr>
        <p:spPr>
          <a:xfrm>
            <a:off x="1666875" y="3794670"/>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画面構成の簡略化</a:t>
            </a:r>
            <a:r>
              <a:rPr lang="en-US" sz="1700">
                <a:solidFill>
                  <a:srgbClr val="475569"/>
                </a:solidFill>
                <a:latin typeface="Noto Sans JP"/>
                <a:ea typeface="Noto Sans JP"/>
                <a:cs typeface="Noto Sans JP"/>
                <a:sym typeface="Noto Sans JP"/>
              </a:rPr>
              <a:t>や計算</a:t>
            </a:r>
            <a:r>
              <a:rPr lang="en-US" sz="1700" b="0" i="0" u="none" strike="noStrike" cap="none">
                <a:solidFill>
                  <a:srgbClr val="475569"/>
                </a:solidFill>
                <a:latin typeface="Noto Sans JP"/>
                <a:ea typeface="Noto Sans JP"/>
                <a:cs typeface="Noto Sans JP"/>
                <a:sym typeface="Noto Sans JP"/>
              </a:rPr>
              <a:t>負荷</a:t>
            </a:r>
            <a:r>
              <a:rPr lang="en-US" sz="1700">
                <a:solidFill>
                  <a:srgbClr val="475569"/>
                </a:solidFill>
                <a:latin typeface="Noto Sans JP"/>
                <a:ea typeface="Noto Sans JP"/>
                <a:cs typeface="Noto Sans JP"/>
                <a:sym typeface="Noto Sans JP"/>
              </a:rPr>
              <a:t>の</a:t>
            </a:r>
            <a:r>
              <a:rPr lang="en-US" sz="1700" b="0" i="0" u="none" strike="noStrike" cap="none">
                <a:solidFill>
                  <a:srgbClr val="475569"/>
                </a:solidFill>
                <a:latin typeface="Noto Sans JP"/>
                <a:ea typeface="Noto Sans JP"/>
                <a:cs typeface="Noto Sans JP"/>
                <a:sym typeface="Noto Sans JP"/>
              </a:rPr>
              <a:t>調整。</a:t>
            </a:r>
            <a:endParaRPr sz="1600"/>
          </a:p>
        </p:txBody>
      </p:sp>
      <p:sp>
        <p:nvSpPr>
          <p:cNvPr id="322" name="Google Shape;322;p25"/>
          <p:cNvSpPr txBox="1"/>
          <p:nvPr/>
        </p:nvSpPr>
        <p:spPr>
          <a:xfrm>
            <a:off x="1666875" y="4175670"/>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a:solidFill>
                  <a:srgbClr val="475569"/>
                </a:solidFill>
                <a:latin typeface="Noto Sans JP"/>
                <a:ea typeface="Noto Sans JP"/>
                <a:cs typeface="Noto Sans JP"/>
                <a:sym typeface="Noto Sans JP"/>
              </a:rPr>
              <a:t>スコア</a:t>
            </a:r>
            <a:r>
              <a:rPr lang="en-US" sz="1700" b="0" i="0" u="none" strike="noStrike" cap="none">
                <a:solidFill>
                  <a:srgbClr val="475569"/>
                </a:solidFill>
                <a:latin typeface="Noto Sans JP"/>
                <a:ea typeface="Noto Sans JP"/>
                <a:cs typeface="Noto Sans JP"/>
                <a:sym typeface="Noto Sans JP"/>
              </a:rPr>
              <a:t>ランク</a:t>
            </a:r>
            <a:r>
              <a:rPr lang="en-US" sz="1700">
                <a:solidFill>
                  <a:srgbClr val="475569"/>
                </a:solidFill>
                <a:latin typeface="Noto Sans JP"/>
                <a:ea typeface="Noto Sans JP"/>
                <a:cs typeface="Noto Sans JP"/>
                <a:sym typeface="Noto Sans JP"/>
              </a:rPr>
              <a:t>などの目標</a:t>
            </a:r>
            <a:r>
              <a:rPr lang="en-US" sz="1700" b="0" i="0" u="none" strike="noStrike" cap="none">
                <a:solidFill>
                  <a:srgbClr val="475569"/>
                </a:solidFill>
                <a:latin typeface="Noto Sans JP"/>
                <a:ea typeface="Noto Sans JP"/>
                <a:cs typeface="Noto Sans JP"/>
                <a:sym typeface="Noto Sans JP"/>
              </a:rPr>
              <a:t>による継続的な学習動機の確保。</a:t>
            </a:r>
            <a:endParaRPr sz="1600"/>
          </a:p>
        </p:txBody>
      </p:sp>
      <p:sp>
        <p:nvSpPr>
          <p:cNvPr id="323" name="Google Shape;323;p25"/>
          <p:cNvSpPr txBox="1"/>
          <p:nvPr/>
        </p:nvSpPr>
        <p:spPr>
          <a:xfrm>
            <a:off x="1381125" y="187062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324" name="Google Shape;324;p25"/>
          <p:cNvSpPr txBox="1"/>
          <p:nvPr/>
        </p:nvSpPr>
        <p:spPr>
          <a:xfrm>
            <a:off x="1381125" y="283264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325" name="Google Shape;325;p25"/>
          <p:cNvSpPr txBox="1"/>
          <p:nvPr/>
        </p:nvSpPr>
        <p:spPr>
          <a:xfrm>
            <a:off x="1381125" y="379467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326" name="Google Shape;326;p25"/>
          <p:cNvSpPr txBox="1"/>
          <p:nvPr/>
        </p:nvSpPr>
        <p:spPr>
          <a:xfrm>
            <a:off x="1381125" y="417567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327" name="Google Shape;327;p25"/>
          <p:cNvPicPr preferRelativeResize="0"/>
          <p:nvPr/>
        </p:nvPicPr>
        <p:blipFill>
          <a:blip r:embed="rId4">
            <a:alphaModFix/>
          </a:blip>
          <a:stretch>
            <a:fillRect/>
          </a:stretch>
        </p:blipFill>
        <p:spPr>
          <a:xfrm>
            <a:off x="695325" y="1432467"/>
            <a:ext cx="333374" cy="333374"/>
          </a:xfrm>
          <a:prstGeom prst="rect">
            <a:avLst/>
          </a:prstGeom>
          <a:noFill/>
          <a:ln>
            <a:noFill/>
          </a:ln>
        </p:spPr>
      </p:pic>
      <p:pic>
        <p:nvPicPr>
          <p:cNvPr id="328" name="Google Shape;328;p25"/>
          <p:cNvPicPr preferRelativeResize="0"/>
          <p:nvPr/>
        </p:nvPicPr>
        <p:blipFill>
          <a:blip r:embed="rId5">
            <a:alphaModFix/>
          </a:blip>
          <a:stretch>
            <a:fillRect/>
          </a:stretch>
        </p:blipFill>
        <p:spPr>
          <a:xfrm>
            <a:off x="697425" y="2394500"/>
            <a:ext cx="329184" cy="263347"/>
          </a:xfrm>
          <a:prstGeom prst="rect">
            <a:avLst/>
          </a:prstGeom>
          <a:noFill/>
          <a:ln>
            <a:noFill/>
          </a:ln>
        </p:spPr>
      </p:pic>
      <p:pic>
        <p:nvPicPr>
          <p:cNvPr id="329" name="Google Shape;329;p25"/>
          <p:cNvPicPr preferRelativeResize="0"/>
          <p:nvPr/>
        </p:nvPicPr>
        <p:blipFill>
          <a:blip r:embed="rId6">
            <a:alphaModFix/>
          </a:blip>
          <a:stretch>
            <a:fillRect/>
          </a:stretch>
        </p:blipFill>
        <p:spPr>
          <a:xfrm>
            <a:off x="697425" y="3356525"/>
            <a:ext cx="329184" cy="329184"/>
          </a:xfrm>
          <a:prstGeom prst="rect">
            <a:avLst/>
          </a:prstGeom>
          <a:noFill/>
          <a:ln>
            <a:noFill/>
          </a:ln>
        </p:spPr>
      </p:pic>
      <p:sp>
        <p:nvSpPr>
          <p:cNvPr id="330" name="Google Shape;330;p25"/>
          <p:cNvSpPr/>
          <p:nvPr/>
        </p:nvSpPr>
        <p:spPr>
          <a:xfrm rot="10800000">
            <a:off x="9376026" y="4948629"/>
            <a:ext cx="273900" cy="273900"/>
          </a:xfrm>
          <a:prstGeom prst="ellipse">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1" name="Google Shape;331;p25"/>
          <p:cNvSpPr/>
          <p:nvPr/>
        </p:nvSpPr>
        <p:spPr>
          <a:xfrm rot="10800000">
            <a:off x="9376026" y="5358983"/>
            <a:ext cx="273900" cy="273900"/>
          </a:xfrm>
          <a:prstGeom prst="ellipse">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2" name="Google Shape;332;p25"/>
          <p:cNvSpPr/>
          <p:nvPr/>
        </p:nvSpPr>
        <p:spPr>
          <a:xfrm rot="10800000">
            <a:off x="8644211" y="5358983"/>
            <a:ext cx="865500" cy="273900"/>
          </a:xfrm>
          <a:prstGeom prst="rect">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b="1">
              <a:solidFill>
                <a:schemeClr val="lt1"/>
              </a:solidFill>
              <a:latin typeface="Noto Sans JP"/>
              <a:ea typeface="Noto Sans JP"/>
              <a:cs typeface="Noto Sans JP"/>
              <a:sym typeface="Noto Sans JP"/>
            </a:endParaRPr>
          </a:p>
        </p:txBody>
      </p:sp>
      <p:sp>
        <p:nvSpPr>
          <p:cNvPr id="333" name="Google Shape;333;p25"/>
          <p:cNvSpPr/>
          <p:nvPr/>
        </p:nvSpPr>
        <p:spPr>
          <a:xfrm rot="10800000">
            <a:off x="9376026" y="5769336"/>
            <a:ext cx="273900" cy="273900"/>
          </a:xfrm>
          <a:prstGeom prst="ellipse">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4" name="Google Shape;334;p25"/>
          <p:cNvSpPr/>
          <p:nvPr/>
        </p:nvSpPr>
        <p:spPr>
          <a:xfrm rot="10800000">
            <a:off x="8503511" y="5769336"/>
            <a:ext cx="1006200" cy="273900"/>
          </a:xfrm>
          <a:prstGeom prst="rect">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b="1">
              <a:solidFill>
                <a:schemeClr val="lt1"/>
              </a:solidFill>
              <a:latin typeface="Noto Sans JP"/>
              <a:ea typeface="Noto Sans JP"/>
              <a:cs typeface="Noto Sans JP"/>
              <a:sym typeface="Noto Sans JP"/>
            </a:endParaRPr>
          </a:p>
        </p:txBody>
      </p:sp>
      <p:sp>
        <p:nvSpPr>
          <p:cNvPr id="335" name="Google Shape;335;p25"/>
          <p:cNvSpPr/>
          <p:nvPr/>
        </p:nvSpPr>
        <p:spPr>
          <a:xfrm rot="10800000">
            <a:off x="9376026" y="6176261"/>
            <a:ext cx="273900" cy="273900"/>
          </a:xfrm>
          <a:prstGeom prst="ellipse">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6" name="Google Shape;336;p25"/>
          <p:cNvSpPr/>
          <p:nvPr/>
        </p:nvSpPr>
        <p:spPr>
          <a:xfrm rot="10800000">
            <a:off x="7994919" y="6176261"/>
            <a:ext cx="1519800" cy="273900"/>
          </a:xfrm>
          <a:prstGeom prst="rect">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b="1">
              <a:solidFill>
                <a:schemeClr val="lt1"/>
              </a:solidFill>
              <a:latin typeface="Noto Sans JP"/>
              <a:ea typeface="Noto Sans JP"/>
              <a:cs typeface="Noto Sans JP"/>
              <a:sym typeface="Noto Sans JP"/>
            </a:endParaRPr>
          </a:p>
        </p:txBody>
      </p:sp>
      <p:sp>
        <p:nvSpPr>
          <p:cNvPr id="337" name="Google Shape;337;p25"/>
          <p:cNvSpPr/>
          <p:nvPr/>
        </p:nvSpPr>
        <p:spPr>
          <a:xfrm>
            <a:off x="3909922" y="4948960"/>
            <a:ext cx="273900" cy="273900"/>
          </a:xfrm>
          <a:prstGeom prst="ellipse">
            <a:avLst/>
          </a:prstGeom>
          <a:solidFill>
            <a:srgbClr val="0DAE7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8" name="Google Shape;338;p25"/>
          <p:cNvSpPr/>
          <p:nvPr/>
        </p:nvSpPr>
        <p:spPr>
          <a:xfrm>
            <a:off x="3909922" y="5359314"/>
            <a:ext cx="273900" cy="273900"/>
          </a:xfrm>
          <a:prstGeom prst="ellipse">
            <a:avLst/>
          </a:prstGeom>
          <a:solidFill>
            <a:srgbClr val="0DAE7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39" name="Google Shape;339;p25"/>
          <p:cNvSpPr/>
          <p:nvPr/>
        </p:nvSpPr>
        <p:spPr>
          <a:xfrm>
            <a:off x="4050137" y="5359314"/>
            <a:ext cx="4794900" cy="273900"/>
          </a:xfrm>
          <a:prstGeom prst="rect">
            <a:avLst/>
          </a:prstGeom>
          <a:solidFill>
            <a:srgbClr val="0DAE79"/>
          </a:solidFill>
          <a:ln>
            <a:noFill/>
          </a:ln>
        </p:spPr>
        <p:txBody>
          <a:bodyPr spcFirstLastPara="1" wrap="square" lIns="65650" tIns="65650" rIns="65650" bIns="65650" anchor="ctr" anchorCtr="0">
            <a:noAutofit/>
          </a:bodyPr>
          <a:lstStyle/>
          <a:p>
            <a:pPr marL="0" lvl="0" indent="0" algn="r" rtl="0">
              <a:spcBef>
                <a:spcPts val="0"/>
              </a:spcBef>
              <a:spcAft>
                <a:spcPts val="0"/>
              </a:spcAft>
              <a:buNone/>
            </a:pPr>
            <a:r>
              <a:rPr lang="en-US" sz="1005" b="1">
                <a:solidFill>
                  <a:schemeClr val="lt1"/>
                </a:solidFill>
                <a:latin typeface="Noto Sans JP"/>
                <a:ea typeface="Noto Sans JP"/>
                <a:cs typeface="Noto Sans JP"/>
                <a:sym typeface="Noto Sans JP"/>
              </a:rPr>
              <a:t>4.31 (p &lt; .001)</a:t>
            </a:r>
            <a:endParaRPr sz="1005">
              <a:latin typeface="Calibri"/>
              <a:ea typeface="Calibri"/>
              <a:cs typeface="Calibri"/>
              <a:sym typeface="Calibri"/>
            </a:endParaRPr>
          </a:p>
        </p:txBody>
      </p:sp>
      <p:sp>
        <p:nvSpPr>
          <p:cNvPr id="340" name="Google Shape;340;p25"/>
          <p:cNvSpPr/>
          <p:nvPr/>
        </p:nvSpPr>
        <p:spPr>
          <a:xfrm>
            <a:off x="3909922" y="5769667"/>
            <a:ext cx="273900" cy="273900"/>
          </a:xfrm>
          <a:prstGeom prst="ellipse">
            <a:avLst/>
          </a:prstGeom>
          <a:solidFill>
            <a:srgbClr val="0DAE7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41" name="Google Shape;341;p25"/>
          <p:cNvSpPr/>
          <p:nvPr/>
        </p:nvSpPr>
        <p:spPr>
          <a:xfrm>
            <a:off x="4047103" y="5769667"/>
            <a:ext cx="4572600" cy="273900"/>
          </a:xfrm>
          <a:prstGeom prst="rect">
            <a:avLst/>
          </a:prstGeom>
          <a:solidFill>
            <a:srgbClr val="0DAE79"/>
          </a:solidFill>
          <a:ln>
            <a:noFill/>
          </a:ln>
        </p:spPr>
        <p:txBody>
          <a:bodyPr spcFirstLastPara="1" wrap="square" lIns="65650" tIns="65650" rIns="65650" bIns="65650" anchor="ctr" anchorCtr="0">
            <a:noAutofit/>
          </a:bodyPr>
          <a:lstStyle/>
          <a:p>
            <a:pPr marL="0" lvl="0" indent="0" algn="r" rtl="0">
              <a:spcBef>
                <a:spcPts val="0"/>
              </a:spcBef>
              <a:spcAft>
                <a:spcPts val="0"/>
              </a:spcAft>
              <a:buNone/>
            </a:pPr>
            <a:r>
              <a:rPr lang="en-US" sz="1005" b="1">
                <a:solidFill>
                  <a:schemeClr val="lt1"/>
                </a:solidFill>
                <a:latin typeface="Noto Sans JP"/>
                <a:ea typeface="Noto Sans JP"/>
                <a:cs typeface="Noto Sans JP"/>
                <a:sym typeface="Noto Sans JP"/>
              </a:rPr>
              <a:t>4.08 (p &lt; .001)</a:t>
            </a:r>
            <a:endParaRPr sz="1005">
              <a:latin typeface="Calibri"/>
              <a:ea typeface="Calibri"/>
              <a:cs typeface="Calibri"/>
              <a:sym typeface="Calibri"/>
            </a:endParaRPr>
          </a:p>
        </p:txBody>
      </p:sp>
      <p:sp>
        <p:nvSpPr>
          <p:cNvPr id="342" name="Google Shape;342;p25"/>
          <p:cNvSpPr/>
          <p:nvPr/>
        </p:nvSpPr>
        <p:spPr>
          <a:xfrm>
            <a:off x="3909922" y="6176592"/>
            <a:ext cx="273900" cy="273900"/>
          </a:xfrm>
          <a:prstGeom prst="ellipse">
            <a:avLst/>
          </a:prstGeom>
          <a:solidFill>
            <a:srgbClr val="3B82F6"/>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43" name="Google Shape;343;p25"/>
          <p:cNvSpPr/>
          <p:nvPr/>
        </p:nvSpPr>
        <p:spPr>
          <a:xfrm>
            <a:off x="4047103" y="6180012"/>
            <a:ext cx="4049400" cy="273900"/>
          </a:xfrm>
          <a:prstGeom prst="rect">
            <a:avLst/>
          </a:prstGeom>
          <a:solidFill>
            <a:srgbClr val="3B82F6"/>
          </a:solidFill>
          <a:ln>
            <a:noFill/>
          </a:ln>
        </p:spPr>
        <p:txBody>
          <a:bodyPr spcFirstLastPara="1" wrap="square" lIns="65650" tIns="65650" rIns="65650" bIns="65650" anchor="ctr" anchorCtr="0">
            <a:noAutofit/>
          </a:bodyPr>
          <a:lstStyle/>
          <a:p>
            <a:pPr marL="0" lvl="0" indent="0" algn="r" rtl="0">
              <a:spcBef>
                <a:spcPts val="0"/>
              </a:spcBef>
              <a:spcAft>
                <a:spcPts val="0"/>
              </a:spcAft>
              <a:buClr>
                <a:schemeClr val="dk1"/>
              </a:buClr>
              <a:buSzPts val="790"/>
              <a:buFont typeface="Arial"/>
              <a:buNone/>
            </a:pPr>
            <a:r>
              <a:rPr lang="en-US" sz="1005" b="1">
                <a:solidFill>
                  <a:schemeClr val="lt1"/>
                </a:solidFill>
                <a:latin typeface="Noto Sans JP"/>
                <a:ea typeface="Noto Sans JP"/>
                <a:cs typeface="Noto Sans JP"/>
                <a:sym typeface="Noto Sans JP"/>
              </a:rPr>
              <a:t>3.67 (p &lt; .01)</a:t>
            </a:r>
            <a:endParaRPr sz="1005">
              <a:latin typeface="Calibri"/>
              <a:ea typeface="Calibri"/>
              <a:cs typeface="Calibri"/>
              <a:sym typeface="Calibri"/>
            </a:endParaRPr>
          </a:p>
        </p:txBody>
      </p:sp>
      <p:sp>
        <p:nvSpPr>
          <p:cNvPr id="344" name="Google Shape;344;p25"/>
          <p:cNvSpPr txBox="1"/>
          <p:nvPr/>
        </p:nvSpPr>
        <p:spPr>
          <a:xfrm>
            <a:off x="2542063" y="4986226"/>
            <a:ext cx="1188600" cy="1986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92" b="1">
                <a:solidFill>
                  <a:srgbClr val="0F172A"/>
                </a:solidFill>
                <a:latin typeface="Noto Sans JP"/>
                <a:ea typeface="Noto Sans JP"/>
                <a:cs typeface="Noto Sans JP"/>
                <a:sym typeface="Noto Sans JP"/>
              </a:rPr>
              <a:t>注意 (A)</a:t>
            </a:r>
            <a:endParaRPr sz="1292" b="1">
              <a:solidFill>
                <a:srgbClr val="0F172A"/>
              </a:solidFill>
              <a:latin typeface="Noto Sans JP"/>
              <a:ea typeface="Noto Sans JP"/>
              <a:cs typeface="Noto Sans JP"/>
              <a:sym typeface="Noto Sans JP"/>
            </a:endParaRPr>
          </a:p>
        </p:txBody>
      </p:sp>
      <p:sp>
        <p:nvSpPr>
          <p:cNvPr id="345" name="Google Shape;345;p25"/>
          <p:cNvSpPr txBox="1"/>
          <p:nvPr/>
        </p:nvSpPr>
        <p:spPr>
          <a:xfrm>
            <a:off x="2542063" y="5396580"/>
            <a:ext cx="1188600" cy="1986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92" b="1">
                <a:solidFill>
                  <a:srgbClr val="0F172A"/>
                </a:solidFill>
                <a:latin typeface="Noto Sans JP"/>
                <a:ea typeface="Noto Sans JP"/>
                <a:cs typeface="Noto Sans JP"/>
                <a:sym typeface="Noto Sans JP"/>
              </a:rPr>
              <a:t>関連性 (R)</a:t>
            </a:r>
            <a:endParaRPr sz="1005"/>
          </a:p>
        </p:txBody>
      </p:sp>
      <p:sp>
        <p:nvSpPr>
          <p:cNvPr id="346" name="Google Shape;346;p25"/>
          <p:cNvSpPr/>
          <p:nvPr/>
        </p:nvSpPr>
        <p:spPr>
          <a:xfrm rot="10800000">
            <a:off x="5311811" y="4948629"/>
            <a:ext cx="4197900" cy="273900"/>
          </a:xfrm>
          <a:prstGeom prst="rect">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b="1">
              <a:solidFill>
                <a:schemeClr val="lt1"/>
              </a:solidFill>
              <a:latin typeface="Noto Sans JP"/>
              <a:ea typeface="Noto Sans JP"/>
              <a:cs typeface="Noto Sans JP"/>
              <a:sym typeface="Noto Sans JP"/>
            </a:endParaRPr>
          </a:p>
        </p:txBody>
      </p:sp>
      <p:sp>
        <p:nvSpPr>
          <p:cNvPr id="347" name="Google Shape;347;p25"/>
          <p:cNvSpPr txBox="1"/>
          <p:nvPr/>
        </p:nvSpPr>
        <p:spPr>
          <a:xfrm>
            <a:off x="2542063" y="5823843"/>
            <a:ext cx="1188600" cy="1986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92" b="1">
                <a:solidFill>
                  <a:srgbClr val="0F172A"/>
                </a:solidFill>
                <a:latin typeface="Noto Sans JP"/>
                <a:ea typeface="Noto Sans JP"/>
                <a:cs typeface="Noto Sans JP"/>
                <a:sym typeface="Noto Sans JP"/>
              </a:rPr>
              <a:t>自信 (C)</a:t>
            </a:r>
            <a:endParaRPr sz="1005"/>
          </a:p>
        </p:txBody>
      </p:sp>
      <p:sp>
        <p:nvSpPr>
          <p:cNvPr id="348" name="Google Shape;348;p25"/>
          <p:cNvSpPr txBox="1"/>
          <p:nvPr/>
        </p:nvSpPr>
        <p:spPr>
          <a:xfrm>
            <a:off x="2542063" y="6213858"/>
            <a:ext cx="1188600" cy="198600"/>
          </a:xfrm>
          <a:prstGeom prst="rect">
            <a:avLst/>
          </a:prstGeom>
          <a:noFill/>
          <a:ln>
            <a:noFill/>
          </a:ln>
        </p:spPr>
        <p:txBody>
          <a:bodyPr spcFirstLastPara="1" wrap="square" lIns="0" tIns="0" rIns="0" bIns="0" anchor="ctr" anchorCtr="0">
            <a:noAutofit/>
          </a:bodyPr>
          <a:lstStyle/>
          <a:p>
            <a:pPr marL="0" marR="0" lvl="0" indent="0" algn="l" rtl="0">
              <a:lnSpc>
                <a:spcPct val="150000"/>
              </a:lnSpc>
              <a:spcBef>
                <a:spcPts val="0"/>
              </a:spcBef>
              <a:spcAft>
                <a:spcPts val="0"/>
              </a:spcAft>
              <a:buNone/>
            </a:pPr>
            <a:r>
              <a:rPr lang="en-US" sz="1292" b="1">
                <a:solidFill>
                  <a:srgbClr val="0F172A"/>
                </a:solidFill>
                <a:latin typeface="Noto Sans JP"/>
                <a:ea typeface="Noto Sans JP"/>
                <a:cs typeface="Noto Sans JP"/>
                <a:sym typeface="Noto Sans JP"/>
              </a:rPr>
              <a:t>満足感 (S)</a:t>
            </a:r>
            <a:endParaRPr sz="1005"/>
          </a:p>
        </p:txBody>
      </p:sp>
      <p:sp>
        <p:nvSpPr>
          <p:cNvPr id="349" name="Google Shape;349;p25"/>
          <p:cNvSpPr/>
          <p:nvPr/>
        </p:nvSpPr>
        <p:spPr>
          <a:xfrm>
            <a:off x="6526278" y="4948960"/>
            <a:ext cx="54900" cy="273900"/>
          </a:xfrm>
          <a:prstGeom prst="rect">
            <a:avLst/>
          </a:prstGeom>
          <a:solidFill>
            <a:srgbClr val="D9D9D9"/>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50" name="Google Shape;350;p25"/>
          <p:cNvSpPr/>
          <p:nvPr/>
        </p:nvSpPr>
        <p:spPr>
          <a:xfrm>
            <a:off x="6770015" y="5359314"/>
            <a:ext cx="20100" cy="273900"/>
          </a:xfrm>
          <a:prstGeom prst="rect">
            <a:avLst/>
          </a:prstGeom>
          <a:solidFill>
            <a:srgbClr val="FFFF00"/>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51" name="Google Shape;351;p25"/>
          <p:cNvSpPr/>
          <p:nvPr/>
        </p:nvSpPr>
        <p:spPr>
          <a:xfrm>
            <a:off x="6770015" y="5769667"/>
            <a:ext cx="20100" cy="273900"/>
          </a:xfrm>
          <a:prstGeom prst="rect">
            <a:avLst/>
          </a:prstGeom>
          <a:solidFill>
            <a:srgbClr val="FFFF00"/>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52" name="Google Shape;352;p25"/>
          <p:cNvSpPr/>
          <p:nvPr/>
        </p:nvSpPr>
        <p:spPr>
          <a:xfrm>
            <a:off x="6768498" y="6180021"/>
            <a:ext cx="20100" cy="273900"/>
          </a:xfrm>
          <a:prstGeom prst="rect">
            <a:avLst/>
          </a:prstGeom>
          <a:solidFill>
            <a:srgbClr val="FFFF00"/>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
        <p:nvSpPr>
          <p:cNvPr id="353" name="Google Shape;353;p25"/>
          <p:cNvSpPr/>
          <p:nvPr/>
        </p:nvSpPr>
        <p:spPr>
          <a:xfrm>
            <a:off x="4050137" y="4948960"/>
            <a:ext cx="4740300" cy="273900"/>
          </a:xfrm>
          <a:prstGeom prst="rect">
            <a:avLst/>
          </a:prstGeom>
          <a:solidFill>
            <a:srgbClr val="0DAE79"/>
          </a:solidFill>
          <a:ln>
            <a:noFill/>
          </a:ln>
        </p:spPr>
        <p:txBody>
          <a:bodyPr spcFirstLastPara="1" wrap="square" lIns="65650" tIns="65650" rIns="65650" bIns="65650" anchor="ctr" anchorCtr="0">
            <a:noAutofit/>
          </a:bodyPr>
          <a:lstStyle/>
          <a:p>
            <a:pPr marL="0" lvl="0" indent="0" algn="r" rtl="0">
              <a:spcBef>
                <a:spcPts val="0"/>
              </a:spcBef>
              <a:spcAft>
                <a:spcPts val="0"/>
              </a:spcAft>
              <a:buNone/>
            </a:pPr>
            <a:r>
              <a:rPr lang="en-US" sz="1005" b="1">
                <a:solidFill>
                  <a:schemeClr val="lt1"/>
                </a:solidFill>
                <a:latin typeface="Noto Sans JP"/>
                <a:ea typeface="Noto Sans JP"/>
                <a:cs typeface="Noto Sans JP"/>
                <a:sym typeface="Noto Sans JP"/>
              </a:rPr>
              <a:t>4.27 (p &lt; .001)</a:t>
            </a:r>
            <a:endParaRPr sz="1005" b="1">
              <a:solidFill>
                <a:schemeClr val="lt1"/>
              </a:solidFill>
              <a:latin typeface="Noto Sans JP"/>
              <a:ea typeface="Noto Sans JP"/>
              <a:cs typeface="Noto Sans JP"/>
              <a:sym typeface="Noto Sans JP"/>
            </a:endParaRPr>
          </a:p>
        </p:txBody>
      </p:sp>
      <p:sp>
        <p:nvSpPr>
          <p:cNvPr id="354" name="Google Shape;354;p25"/>
          <p:cNvSpPr/>
          <p:nvPr/>
        </p:nvSpPr>
        <p:spPr>
          <a:xfrm>
            <a:off x="6770006" y="4948960"/>
            <a:ext cx="20100" cy="273900"/>
          </a:xfrm>
          <a:prstGeom prst="rect">
            <a:avLst/>
          </a:prstGeom>
          <a:solidFill>
            <a:srgbClr val="FFFF00"/>
          </a:solidFill>
          <a:ln>
            <a:noFill/>
          </a:ln>
        </p:spPr>
        <p:txBody>
          <a:bodyPr spcFirstLastPara="1" wrap="square" lIns="65650" tIns="65650" rIns="65650" bIns="65650" anchor="ctr" anchorCtr="0">
            <a:noAutofit/>
          </a:bodyPr>
          <a:lstStyle/>
          <a:p>
            <a:pPr marL="0" lvl="0" indent="0" algn="ctr" rtl="0">
              <a:spcBef>
                <a:spcPts val="0"/>
              </a:spcBef>
              <a:spcAft>
                <a:spcPts val="0"/>
              </a:spcAft>
              <a:buNone/>
            </a:pPr>
            <a:endParaRPr sz="1005">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8"/>
        <p:cNvGrpSpPr/>
        <p:nvPr/>
      </p:nvGrpSpPr>
      <p:grpSpPr>
        <a:xfrm>
          <a:off x="0" y="0"/>
          <a:ext cx="0" cy="0"/>
          <a:chOff x="0" y="0"/>
          <a:chExt cx="0" cy="0"/>
        </a:xfrm>
      </p:grpSpPr>
      <p:pic>
        <p:nvPicPr>
          <p:cNvPr id="359" name="Google Shape;359;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60" name="Google Shape;360;p26"/>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まとめと今後の展望</a:t>
            </a:r>
            <a:endParaRPr/>
          </a:p>
        </p:txBody>
      </p:sp>
      <p:sp>
        <p:nvSpPr>
          <p:cNvPr id="361" name="Google Shape;361;p26"/>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2" name="Google Shape;362;p26"/>
          <p:cNvSpPr/>
          <p:nvPr/>
        </p:nvSpPr>
        <p:spPr>
          <a:xfrm>
            <a:off x="762000" y="1622970"/>
            <a:ext cx="10668000" cy="1628775"/>
          </a:xfrm>
          <a:prstGeom prst="rect">
            <a:avLst/>
          </a:prstGeom>
          <a:solidFill>
            <a:srgbClr val="F0F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3" name="Google Shape;363;p26"/>
          <p:cNvSpPr txBox="1"/>
          <p:nvPr/>
        </p:nvSpPr>
        <p:spPr>
          <a:xfrm>
            <a:off x="1047750" y="1908720"/>
            <a:ext cx="10096500" cy="1038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250" b="1" i="0" u="none" strike="noStrike" cap="none">
                <a:solidFill>
                  <a:srgbClr val="0F172A"/>
                </a:solidFill>
                <a:latin typeface="Noto Sans JP"/>
                <a:ea typeface="Noto Sans JP"/>
                <a:cs typeface="Noto Sans JP"/>
                <a:sym typeface="Noto Sans JP"/>
              </a:rPr>
              <a:t>結論：</a:t>
            </a:r>
            <a:br>
              <a:rPr lang="en-US" sz="2100" b="0" i="0" u="none" strike="noStrike" cap="none">
                <a:solidFill>
                  <a:schemeClr val="dk1"/>
                </a:solidFill>
                <a:latin typeface="Calibri"/>
                <a:ea typeface="Calibri"/>
                <a:cs typeface="Calibri"/>
                <a:sym typeface="Calibri"/>
              </a:rPr>
            </a:br>
            <a:r>
              <a:rPr lang="en-US" sz="2250" b="0" i="0" u="none" strike="noStrike" cap="none">
                <a:solidFill>
                  <a:srgbClr val="0F172A"/>
                </a:solidFill>
                <a:latin typeface="Noto Sans JP"/>
                <a:ea typeface="Noto Sans JP"/>
                <a:cs typeface="Noto Sans JP"/>
                <a:sym typeface="Noto Sans JP"/>
              </a:rPr>
              <a:t> 「くらべるファーム」はARCSモデルの全指標で肯定的な評価を得られ、</a:t>
            </a:r>
            <a:br>
              <a:rPr lang="en-US" sz="2100" b="0" i="0" u="none" strike="noStrike" cap="none">
                <a:solidFill>
                  <a:schemeClr val="dk1"/>
                </a:solidFill>
                <a:latin typeface="Calibri"/>
                <a:ea typeface="Calibri"/>
                <a:cs typeface="Calibri"/>
                <a:sym typeface="Calibri"/>
              </a:rPr>
            </a:br>
            <a:r>
              <a:rPr lang="en-US" sz="2250" b="0" i="0" u="none" strike="noStrike" cap="none">
                <a:solidFill>
                  <a:srgbClr val="0F172A"/>
                </a:solidFill>
                <a:latin typeface="Noto Sans JP"/>
                <a:ea typeface="Noto Sans JP"/>
                <a:cs typeface="Noto Sans JP"/>
                <a:sym typeface="Noto Sans JP"/>
              </a:rPr>
              <a:t> 「単位量あたりの大きさ」の学習意欲向上に寄与する可能性が示された。</a:t>
            </a:r>
            <a:endParaRPr sz="1700"/>
          </a:p>
        </p:txBody>
      </p:sp>
      <p:sp>
        <p:nvSpPr>
          <p:cNvPr id="364" name="Google Shape;364;p26"/>
          <p:cNvSpPr/>
          <p:nvPr/>
        </p:nvSpPr>
        <p:spPr>
          <a:xfrm>
            <a:off x="762000" y="1622970"/>
            <a:ext cx="76200" cy="1628775"/>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5" name="Google Shape;365;p26"/>
          <p:cNvSpPr txBox="1"/>
          <p:nvPr/>
        </p:nvSpPr>
        <p:spPr>
          <a:xfrm>
            <a:off x="1190625" y="3727995"/>
            <a:ext cx="102393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今後の展望</a:t>
            </a:r>
            <a:endParaRPr sz="1600"/>
          </a:p>
        </p:txBody>
      </p:sp>
      <p:sp>
        <p:nvSpPr>
          <p:cNvPr id="366" name="Google Shape;366;p26"/>
          <p:cNvSpPr txBox="1"/>
          <p:nvPr/>
        </p:nvSpPr>
        <p:spPr>
          <a:xfrm>
            <a:off x="1666875" y="4166145"/>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本来のターゲットである</a:t>
            </a:r>
            <a:r>
              <a:rPr lang="en-US" sz="1700" b="1" i="0" u="none" strike="noStrike" cap="none">
                <a:solidFill>
                  <a:srgbClr val="475569"/>
                </a:solidFill>
                <a:latin typeface="Noto Sans JP"/>
                <a:ea typeface="Noto Sans JP"/>
                <a:cs typeface="Noto Sans JP"/>
                <a:sym typeface="Noto Sans JP"/>
              </a:rPr>
              <a:t>小学生を対象とした実証実験</a:t>
            </a:r>
            <a:r>
              <a:rPr lang="en-US" sz="1700" b="0" i="0" u="none" strike="noStrike" cap="none">
                <a:solidFill>
                  <a:srgbClr val="475569"/>
                </a:solidFill>
                <a:latin typeface="Noto Sans JP"/>
                <a:ea typeface="Noto Sans JP"/>
                <a:cs typeface="Noto Sans JP"/>
                <a:sym typeface="Noto Sans JP"/>
              </a:rPr>
              <a:t>。</a:t>
            </a:r>
            <a:endParaRPr sz="1600"/>
          </a:p>
        </p:txBody>
      </p:sp>
      <p:sp>
        <p:nvSpPr>
          <p:cNvPr id="367" name="Google Shape;367;p26"/>
          <p:cNvSpPr txBox="1"/>
          <p:nvPr/>
        </p:nvSpPr>
        <p:spPr>
          <a:xfrm>
            <a:off x="1666875" y="4547145"/>
            <a:ext cx="97632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習熟度に基づいた難易度調整機能の実装。</a:t>
            </a:r>
            <a:endParaRPr sz="1600"/>
          </a:p>
        </p:txBody>
      </p:sp>
      <p:sp>
        <p:nvSpPr>
          <p:cNvPr id="368" name="Google Shape;368;p26"/>
          <p:cNvSpPr txBox="1"/>
          <p:nvPr/>
        </p:nvSpPr>
        <p:spPr>
          <a:xfrm>
            <a:off x="1381125" y="416614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369" name="Google Shape;369;p26"/>
          <p:cNvSpPr txBox="1"/>
          <p:nvPr/>
        </p:nvSpPr>
        <p:spPr>
          <a:xfrm>
            <a:off x="1381125" y="454714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370" name="Google Shape;370;p26"/>
          <p:cNvPicPr preferRelativeResize="0"/>
          <p:nvPr/>
        </p:nvPicPr>
        <p:blipFill>
          <a:blip r:embed="rId4">
            <a:alphaModFix/>
          </a:blip>
          <a:stretch>
            <a:fillRect/>
          </a:stretch>
        </p:blipFill>
        <p:spPr>
          <a:xfrm>
            <a:off x="718575" y="3728000"/>
            <a:ext cx="329184" cy="3291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4"/>
        <p:cNvGrpSpPr/>
        <p:nvPr/>
      </p:nvGrpSpPr>
      <p:grpSpPr>
        <a:xfrm>
          <a:off x="0" y="0"/>
          <a:ext cx="0" cy="0"/>
          <a:chOff x="0" y="0"/>
          <a:chExt cx="0" cy="0"/>
        </a:xfrm>
      </p:grpSpPr>
      <p:pic>
        <p:nvPicPr>
          <p:cNvPr id="375" name="Google Shape;375;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76" name="Google Shape;376;p27"/>
          <p:cNvSpPr txBox="1"/>
          <p:nvPr/>
        </p:nvSpPr>
        <p:spPr>
          <a:xfrm>
            <a:off x="495300" y="1604069"/>
            <a:ext cx="11201400" cy="100012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1" i="0" u="none" strike="noStrike" cap="none">
                <a:solidFill>
                  <a:srgbClr val="10B981"/>
                </a:solidFill>
                <a:latin typeface="Noto Sans JP"/>
                <a:ea typeface="Noto Sans JP"/>
                <a:cs typeface="Noto Sans JP"/>
                <a:sym typeface="Noto Sans JP"/>
              </a:rPr>
              <a:t>ご清聴ありがとうございました</a:t>
            </a:r>
            <a:endParaRPr/>
          </a:p>
        </p:txBody>
      </p:sp>
      <p:sp>
        <p:nvSpPr>
          <p:cNvPr id="377" name="Google Shape;377;p27"/>
          <p:cNvSpPr txBox="1"/>
          <p:nvPr/>
        </p:nvSpPr>
        <p:spPr>
          <a:xfrm>
            <a:off x="762000" y="3347144"/>
            <a:ext cx="10668000" cy="542925"/>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850" b="1" i="0" u="none" strike="noStrike" cap="none">
                <a:solidFill>
                  <a:srgbClr val="475569"/>
                </a:solidFill>
                <a:latin typeface="Noto Sans JP"/>
                <a:ea typeface="Noto Sans JP"/>
                <a:cs typeface="Noto Sans JP"/>
                <a:sym typeface="Noto Sans JP"/>
              </a:rPr>
              <a:t>質疑応答</a:t>
            </a:r>
            <a:endParaRPr/>
          </a:p>
        </p:txBody>
      </p:sp>
      <p:sp>
        <p:nvSpPr>
          <p:cNvPr id="378" name="Google Shape;378;p27"/>
          <p:cNvSpPr txBox="1"/>
          <p:nvPr/>
        </p:nvSpPr>
        <p:spPr>
          <a:xfrm>
            <a:off x="762000" y="4461569"/>
            <a:ext cx="10668000" cy="792360"/>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950" b="0" i="0" u="none" strike="noStrike" cap="none">
                <a:solidFill>
                  <a:srgbClr val="0F172A"/>
                </a:solidFill>
                <a:latin typeface="Noto Sans JP"/>
                <a:ea typeface="Noto Sans JP"/>
                <a:cs typeface="Noto Sans JP"/>
                <a:sym typeface="Noto Sans JP"/>
              </a:rPr>
              <a:t>日本大学 生産工学部 数理情報工学科</a:t>
            </a:r>
            <a:br>
              <a:rPr lang="en-US" sz="1800" b="0" i="0" u="none" strike="noStrike" cap="none">
                <a:solidFill>
                  <a:schemeClr val="dk1"/>
                </a:solidFill>
                <a:latin typeface="Calibri"/>
                <a:ea typeface="Calibri"/>
                <a:cs typeface="Calibri"/>
                <a:sym typeface="Calibri"/>
              </a:rPr>
            </a:br>
            <a:r>
              <a:rPr lang="en-US" sz="1950" b="0" i="0" u="none" strike="noStrike" cap="none">
                <a:solidFill>
                  <a:srgbClr val="0F172A"/>
                </a:solidFill>
                <a:latin typeface="Noto Sans JP"/>
                <a:ea typeface="Noto Sans JP"/>
                <a:cs typeface="Noto Sans JP"/>
                <a:sym typeface="Noto Sans JP"/>
              </a:rPr>
              <a:t> 財津研究室 難波 航星</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pic>
        <p:nvPicPr>
          <p:cNvPr id="92" name="Google Shape;92;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3" name="Google Shape;93;p14"/>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研究背景：算数教育の現状と課題</a:t>
            </a:r>
            <a:endParaRPr/>
          </a:p>
        </p:txBody>
      </p:sp>
      <p:sp>
        <p:nvSpPr>
          <p:cNvPr id="94" name="Google Shape;94;p14"/>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5" name="Google Shape;95;p14" descr="image.png"/>
          <p:cNvPicPr preferRelativeResize="0"/>
          <p:nvPr/>
        </p:nvPicPr>
        <p:blipFill rotWithShape="1">
          <a:blip r:embed="rId4">
            <a:alphaModFix/>
          </a:blip>
          <a:srcRect/>
          <a:stretch/>
        </p:blipFill>
        <p:spPr>
          <a:xfrm>
            <a:off x="8577262" y="3230760"/>
            <a:ext cx="609600" cy="609600"/>
          </a:xfrm>
          <a:prstGeom prst="rect">
            <a:avLst/>
          </a:prstGeom>
          <a:noFill/>
          <a:ln>
            <a:noFill/>
          </a:ln>
        </p:spPr>
      </p:pic>
      <p:sp>
        <p:nvSpPr>
          <p:cNvPr id="96" name="Google Shape;96;p14"/>
          <p:cNvSpPr txBox="1"/>
          <p:nvPr/>
        </p:nvSpPr>
        <p:spPr>
          <a:xfrm>
            <a:off x="1190625" y="1432470"/>
            <a:ext cx="4667400" cy="2772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0F172A"/>
                </a:solidFill>
                <a:latin typeface="Noto Sans JP"/>
                <a:ea typeface="Noto Sans JP"/>
                <a:cs typeface="Noto Sans JP"/>
                <a:sym typeface="Noto Sans JP"/>
              </a:rPr>
              <a:t>「計算はできるが意味がわかっていない」</a:t>
            </a:r>
            <a:endParaRPr/>
          </a:p>
        </p:txBody>
      </p:sp>
      <p:sp>
        <p:nvSpPr>
          <p:cNvPr id="97" name="Google Shape;97;p14"/>
          <p:cNvSpPr txBox="1"/>
          <p:nvPr/>
        </p:nvSpPr>
        <p:spPr>
          <a:xfrm>
            <a:off x="1190625" y="3061245"/>
            <a:ext cx="4667250" cy="10096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0F172A"/>
                </a:solidFill>
                <a:latin typeface="Noto Sans JP"/>
                <a:ea typeface="Noto Sans JP"/>
                <a:cs typeface="Noto Sans JP"/>
                <a:sym typeface="Noto Sans JP"/>
              </a:rPr>
              <a:t>公式への数値当てはめ処理</a:t>
            </a:r>
            <a:endParaRPr/>
          </a:p>
        </p:txBody>
      </p:sp>
      <p:sp>
        <p:nvSpPr>
          <p:cNvPr id="98" name="Google Shape;98;p14"/>
          <p:cNvSpPr txBox="1"/>
          <p:nvPr/>
        </p:nvSpPr>
        <p:spPr>
          <a:xfrm>
            <a:off x="1666875" y="1870620"/>
            <a:ext cx="4191000" cy="2463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九九の習熟度は99.2%に達する。</a:t>
            </a:r>
            <a:endParaRPr sz="1500"/>
          </a:p>
        </p:txBody>
      </p:sp>
      <p:sp>
        <p:nvSpPr>
          <p:cNvPr id="99" name="Google Shape;99;p14"/>
          <p:cNvSpPr txBox="1"/>
          <p:nvPr/>
        </p:nvSpPr>
        <p:spPr>
          <a:xfrm>
            <a:off x="1666875" y="2251620"/>
            <a:ext cx="4191000" cy="615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一方、作問課題の正答率は5年生でも48%に留まっている [安井ら 2011]。</a:t>
            </a:r>
            <a:endParaRPr sz="1500"/>
          </a:p>
        </p:txBody>
      </p:sp>
      <p:sp>
        <p:nvSpPr>
          <p:cNvPr id="100" name="Google Shape;100;p14"/>
          <p:cNvSpPr txBox="1"/>
          <p:nvPr/>
        </p:nvSpPr>
        <p:spPr>
          <a:xfrm>
            <a:off x="1666875" y="3499395"/>
            <a:ext cx="4191000" cy="615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問題のイメージ化ができないまま、公式の</a:t>
            </a:r>
            <a:endParaRPr sz="1600" b="0" i="0" u="none" strike="noStrike" cap="none">
              <a:solidFill>
                <a:srgbClr val="475569"/>
              </a:solidFill>
              <a:latin typeface="Noto Sans JP"/>
              <a:ea typeface="Noto Sans JP"/>
              <a:cs typeface="Noto Sans JP"/>
              <a:sym typeface="Noto Sans JP"/>
            </a:endParaRPr>
          </a:p>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暗記に頼っている [砂田 1983]。</a:t>
            </a:r>
            <a:endParaRPr sz="1500"/>
          </a:p>
        </p:txBody>
      </p:sp>
      <p:sp>
        <p:nvSpPr>
          <p:cNvPr id="101" name="Google Shape;101;p14"/>
          <p:cNvSpPr txBox="1"/>
          <p:nvPr/>
        </p:nvSpPr>
        <p:spPr>
          <a:xfrm>
            <a:off x="1381125" y="187062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02" name="Google Shape;102;p14"/>
          <p:cNvSpPr txBox="1"/>
          <p:nvPr/>
        </p:nvSpPr>
        <p:spPr>
          <a:xfrm>
            <a:off x="1381125" y="225162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03" name="Google Shape;103;p14"/>
          <p:cNvSpPr txBox="1"/>
          <p:nvPr/>
        </p:nvSpPr>
        <p:spPr>
          <a:xfrm>
            <a:off x="1381125" y="349939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104" name="Google Shape;104;p14"/>
          <p:cNvPicPr preferRelativeResize="0"/>
          <p:nvPr/>
        </p:nvPicPr>
        <p:blipFill>
          <a:blip r:embed="rId5">
            <a:alphaModFix/>
          </a:blip>
          <a:stretch>
            <a:fillRect/>
          </a:stretch>
        </p:blipFill>
        <p:spPr>
          <a:xfrm>
            <a:off x="647925" y="1401900"/>
            <a:ext cx="285293" cy="329184"/>
          </a:xfrm>
          <a:prstGeom prst="rect">
            <a:avLst/>
          </a:prstGeom>
          <a:noFill/>
          <a:ln>
            <a:noFill/>
          </a:ln>
        </p:spPr>
      </p:pic>
      <p:pic>
        <p:nvPicPr>
          <p:cNvPr id="105" name="Google Shape;105;p14"/>
          <p:cNvPicPr preferRelativeResize="0"/>
          <p:nvPr/>
        </p:nvPicPr>
        <p:blipFill>
          <a:blip r:embed="rId6">
            <a:alphaModFix/>
          </a:blip>
          <a:stretch>
            <a:fillRect/>
          </a:stretch>
        </p:blipFill>
        <p:spPr>
          <a:xfrm>
            <a:off x="626000" y="3061250"/>
            <a:ext cx="329184" cy="296266"/>
          </a:xfrm>
          <a:prstGeom prst="rect">
            <a:avLst/>
          </a:prstGeom>
          <a:noFill/>
          <a:ln>
            <a:noFill/>
          </a:ln>
        </p:spPr>
      </p:pic>
      <p:pic>
        <p:nvPicPr>
          <p:cNvPr id="106" name="Google Shape;106;p14" title="乗除の自由作問課題の通過率（藤村より転載）.png"/>
          <p:cNvPicPr preferRelativeResize="0"/>
          <p:nvPr/>
        </p:nvPicPr>
        <p:blipFill>
          <a:blip r:embed="rId7">
            <a:alphaModFix/>
          </a:blip>
          <a:stretch>
            <a:fillRect/>
          </a:stretch>
        </p:blipFill>
        <p:spPr>
          <a:xfrm>
            <a:off x="6524600" y="1703925"/>
            <a:ext cx="4714875" cy="3876675"/>
          </a:xfrm>
          <a:prstGeom prst="rect">
            <a:avLst/>
          </a:prstGeom>
          <a:noFill/>
          <a:ln>
            <a:noFill/>
          </a:ln>
        </p:spPr>
      </p:pic>
      <p:sp>
        <p:nvSpPr>
          <p:cNvPr id="107" name="Google Shape;107;p14"/>
          <p:cNvSpPr txBox="1"/>
          <p:nvPr/>
        </p:nvSpPr>
        <p:spPr>
          <a:xfrm>
            <a:off x="6786538" y="5760800"/>
            <a:ext cx="41910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434343"/>
                </a:solidFill>
                <a:latin typeface="Noto Sans JP"/>
                <a:ea typeface="Noto Sans JP"/>
                <a:cs typeface="Noto Sans JP"/>
                <a:sym typeface="Noto Sans JP"/>
              </a:rPr>
              <a:t>図1　作問課題の習熟度</a:t>
            </a:r>
            <a:endParaRPr>
              <a:solidFill>
                <a:srgbClr val="434343"/>
              </a:solidFill>
              <a:latin typeface="Noto Sans JP"/>
              <a:ea typeface="Noto Sans JP"/>
              <a:cs typeface="Noto Sans JP"/>
              <a:sym typeface="Noto Sans JP"/>
            </a:endParaRPr>
          </a:p>
        </p:txBody>
      </p:sp>
      <p:sp>
        <p:nvSpPr>
          <p:cNvPr id="108" name="Google Shape;108;p14"/>
          <p:cNvSpPr txBox="1"/>
          <p:nvPr/>
        </p:nvSpPr>
        <p:spPr>
          <a:xfrm>
            <a:off x="6139500" y="6550200"/>
            <a:ext cx="6052500" cy="307800"/>
          </a:xfrm>
          <a:prstGeom prst="rect">
            <a:avLst/>
          </a:prstGeom>
          <a:noFill/>
          <a:ln>
            <a:noFill/>
          </a:ln>
        </p:spPr>
        <p:txBody>
          <a:bodyPr spcFirstLastPara="1" wrap="square" lIns="91425" tIns="91425" rIns="91425" bIns="91425" anchor="b" anchorCtr="0">
            <a:spAutoFit/>
          </a:bodyPr>
          <a:lstStyle/>
          <a:p>
            <a:pPr marL="0" lvl="0" indent="0" algn="r" rtl="0">
              <a:spcBef>
                <a:spcPts val="0"/>
              </a:spcBef>
              <a:spcAft>
                <a:spcPts val="0"/>
              </a:spcAft>
              <a:buNone/>
            </a:pPr>
            <a:r>
              <a:rPr lang="en-US" sz="800">
                <a:solidFill>
                  <a:schemeClr val="dk1"/>
                </a:solidFill>
                <a:latin typeface="Calibri"/>
                <a:ea typeface="Calibri"/>
                <a:cs typeface="Calibri"/>
                <a:sym typeface="Calibri"/>
              </a:rPr>
              <a:t>藤村宣之（1997）『児童の数学的概念の理解に関する発達的研究―比例、内包量、乗除法概念の理解を中心に―』風間書房</a:t>
            </a:r>
            <a:endParaRPr sz="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pic>
        <p:nvPicPr>
          <p:cNvPr id="113" name="Google Shape;113;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4" name="Google Shape;114;p15"/>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高学年における「算数の壁」</a:t>
            </a:r>
            <a:endParaRPr/>
          </a:p>
        </p:txBody>
      </p:sp>
      <p:sp>
        <p:nvSpPr>
          <p:cNvPr id="115" name="Google Shape;115;p15"/>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6" name="Google Shape;116;p15"/>
          <p:cNvSpPr/>
          <p:nvPr/>
        </p:nvSpPr>
        <p:spPr>
          <a:xfrm>
            <a:off x="6334125" y="1622970"/>
            <a:ext cx="5095875" cy="1981200"/>
          </a:xfrm>
          <a:prstGeom prst="rect">
            <a:avLst/>
          </a:prstGeom>
          <a:solidFill>
            <a:srgbClr val="F0F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7" name="Google Shape;117;p15"/>
          <p:cNvSpPr txBox="1"/>
          <p:nvPr/>
        </p:nvSpPr>
        <p:spPr>
          <a:xfrm>
            <a:off x="6619875" y="1908720"/>
            <a:ext cx="4524300" cy="1200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950" b="1" i="0" u="none" strike="noStrike" cap="none">
                <a:solidFill>
                  <a:srgbClr val="0F172A"/>
                </a:solidFill>
                <a:latin typeface="Noto Sans JP"/>
                <a:ea typeface="Noto Sans JP"/>
                <a:cs typeface="Noto Sans JP"/>
                <a:sym typeface="Noto Sans JP"/>
              </a:rPr>
              <a:t>内包量の困難さ：</a:t>
            </a:r>
            <a:br>
              <a:rPr lang="en-US" sz="1800" b="0" i="0" u="none" strike="noStrike" cap="none">
                <a:solidFill>
                  <a:schemeClr val="dk1"/>
                </a:solidFill>
                <a:latin typeface="Calibri"/>
                <a:ea typeface="Calibri"/>
                <a:cs typeface="Calibri"/>
                <a:sym typeface="Calibri"/>
              </a:rPr>
            </a:br>
            <a:r>
              <a:rPr lang="en-US" sz="1950" b="0" i="0" u="none" strike="noStrike" cap="none">
                <a:solidFill>
                  <a:srgbClr val="0F172A"/>
                </a:solidFill>
                <a:latin typeface="Noto Sans JP"/>
                <a:ea typeface="Noto Sans JP"/>
                <a:cs typeface="Noto Sans JP"/>
                <a:sym typeface="Noto Sans JP"/>
              </a:rPr>
              <a:t> りんごの個数（外延量）</a:t>
            </a:r>
            <a:r>
              <a:rPr lang="en-US" sz="1950">
                <a:solidFill>
                  <a:srgbClr val="0F172A"/>
                </a:solidFill>
                <a:latin typeface="Noto Sans JP"/>
                <a:ea typeface="Noto Sans JP"/>
                <a:cs typeface="Noto Sans JP"/>
                <a:sym typeface="Noto Sans JP"/>
              </a:rPr>
              <a:t>等</a:t>
            </a:r>
            <a:r>
              <a:rPr lang="en-US" sz="1950" b="0" i="0" u="none" strike="noStrike" cap="none">
                <a:solidFill>
                  <a:srgbClr val="0F172A"/>
                </a:solidFill>
                <a:latin typeface="Noto Sans JP"/>
                <a:ea typeface="Noto Sans JP"/>
                <a:cs typeface="Noto Sans JP"/>
                <a:sym typeface="Noto Sans JP"/>
              </a:rPr>
              <a:t>とは異なり、</a:t>
            </a:r>
            <a:br>
              <a:rPr lang="en-US" sz="1800" b="0" i="0" u="none" strike="noStrike" cap="none">
                <a:solidFill>
                  <a:schemeClr val="dk1"/>
                </a:solidFill>
                <a:latin typeface="Calibri"/>
                <a:ea typeface="Calibri"/>
                <a:cs typeface="Calibri"/>
                <a:sym typeface="Calibri"/>
              </a:rPr>
            </a:br>
            <a:r>
              <a:rPr lang="en-US" sz="1950" b="1" i="0" u="none" strike="noStrike" cap="none">
                <a:solidFill>
                  <a:srgbClr val="0F172A"/>
                </a:solidFill>
                <a:latin typeface="Noto Sans JP"/>
                <a:ea typeface="Noto Sans JP"/>
                <a:cs typeface="Noto Sans JP"/>
                <a:sym typeface="Noto Sans JP"/>
              </a:rPr>
              <a:t>2つの量の割合</a:t>
            </a:r>
            <a:r>
              <a:rPr lang="en-US" sz="1950" b="0" i="0" u="none" strike="noStrike" cap="none">
                <a:solidFill>
                  <a:srgbClr val="0F172A"/>
                </a:solidFill>
                <a:latin typeface="Noto Sans JP"/>
                <a:ea typeface="Noto Sans JP"/>
                <a:cs typeface="Noto Sans JP"/>
                <a:sym typeface="Noto Sans JP"/>
              </a:rPr>
              <a:t>を扱うため視覚化しにくい。</a:t>
            </a:r>
            <a:endParaRPr/>
          </a:p>
        </p:txBody>
      </p:sp>
      <p:sp>
        <p:nvSpPr>
          <p:cNvPr id="118" name="Google Shape;118;p15"/>
          <p:cNvSpPr/>
          <p:nvPr/>
        </p:nvSpPr>
        <p:spPr>
          <a:xfrm>
            <a:off x="6334125" y="1622970"/>
            <a:ext cx="76200" cy="19812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9" name="Google Shape;119;p15"/>
          <p:cNvSpPr txBox="1"/>
          <p:nvPr/>
        </p:nvSpPr>
        <p:spPr>
          <a:xfrm>
            <a:off x="1190625" y="1432470"/>
            <a:ext cx="4667400" cy="20385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0F172A"/>
                </a:solidFill>
                <a:latin typeface="Noto Sans JP"/>
                <a:ea typeface="Noto Sans JP"/>
                <a:cs typeface="Noto Sans JP"/>
                <a:sym typeface="Noto Sans JP"/>
              </a:rPr>
              <a:t>躓きやすい単元トップ3</a:t>
            </a:r>
            <a:endParaRPr/>
          </a:p>
        </p:txBody>
      </p:sp>
      <p:sp>
        <p:nvSpPr>
          <p:cNvPr id="120" name="Google Shape;120;p15"/>
          <p:cNvSpPr txBox="1"/>
          <p:nvPr/>
        </p:nvSpPr>
        <p:spPr>
          <a:xfrm>
            <a:off x="1190625" y="3708945"/>
            <a:ext cx="4667250" cy="10096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0F172A"/>
                </a:solidFill>
                <a:latin typeface="Noto Sans JP"/>
                <a:ea typeface="Noto Sans JP"/>
                <a:cs typeface="Noto Sans JP"/>
                <a:sym typeface="Noto Sans JP"/>
              </a:rPr>
              <a:t>他教科への影響</a:t>
            </a:r>
            <a:endParaRPr/>
          </a:p>
        </p:txBody>
      </p:sp>
      <p:sp>
        <p:nvSpPr>
          <p:cNvPr id="121" name="Google Shape;121;p15"/>
          <p:cNvSpPr txBox="1"/>
          <p:nvPr/>
        </p:nvSpPr>
        <p:spPr>
          <a:xfrm>
            <a:off x="1381125" y="1965870"/>
            <a:ext cx="190500" cy="34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1.</a:t>
            </a:r>
            <a:endParaRPr/>
          </a:p>
        </p:txBody>
      </p:sp>
      <p:sp>
        <p:nvSpPr>
          <p:cNvPr id="122" name="Google Shape;122;p15"/>
          <p:cNvSpPr txBox="1"/>
          <p:nvPr/>
        </p:nvSpPr>
        <p:spPr>
          <a:xfrm>
            <a:off x="2000250" y="1965870"/>
            <a:ext cx="3857625" cy="342900"/>
          </a:xfrm>
          <a:prstGeom prst="rect">
            <a:avLst/>
          </a:prstGeom>
          <a:noFill/>
          <a:ln>
            <a:noFill/>
          </a:ln>
        </p:spPr>
        <p:txBody>
          <a:bodyPr spcFirstLastPara="1" wrap="square" lIns="190500" tIns="0" rIns="0" bIns="0" anchor="t" anchorCtr="0">
            <a:spAutoFit/>
          </a:bodyPr>
          <a:lstStyle/>
          <a:p>
            <a:pPr marL="0" marR="0" lvl="0" indent="0" algn="l" rtl="0">
              <a:lnSpc>
                <a:spcPct val="150000"/>
              </a:lnSpc>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割合 (5年)</a:t>
            </a:r>
            <a:endParaRPr/>
          </a:p>
        </p:txBody>
      </p:sp>
      <p:sp>
        <p:nvSpPr>
          <p:cNvPr id="123" name="Google Shape;123;p15"/>
          <p:cNvSpPr txBox="1"/>
          <p:nvPr/>
        </p:nvSpPr>
        <p:spPr>
          <a:xfrm>
            <a:off x="1381125" y="2546895"/>
            <a:ext cx="190500" cy="34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2.</a:t>
            </a:r>
            <a:endParaRPr/>
          </a:p>
        </p:txBody>
      </p:sp>
      <p:sp>
        <p:nvSpPr>
          <p:cNvPr id="124" name="Google Shape;124;p15"/>
          <p:cNvSpPr txBox="1"/>
          <p:nvPr/>
        </p:nvSpPr>
        <p:spPr>
          <a:xfrm>
            <a:off x="2000250" y="2546895"/>
            <a:ext cx="3857625" cy="342900"/>
          </a:xfrm>
          <a:prstGeom prst="rect">
            <a:avLst/>
          </a:prstGeom>
          <a:noFill/>
          <a:ln>
            <a:noFill/>
          </a:ln>
        </p:spPr>
        <p:txBody>
          <a:bodyPr spcFirstLastPara="1" wrap="square" lIns="190500" tIns="0" rIns="0" bIns="0" anchor="t" anchorCtr="0">
            <a:spAutoFit/>
          </a:bodyPr>
          <a:lstStyle/>
          <a:p>
            <a:pPr marL="0" marR="0" lvl="0" indent="0" algn="l" rtl="0">
              <a:lnSpc>
                <a:spcPct val="150000"/>
              </a:lnSpc>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分数の計算 (5～6年)</a:t>
            </a:r>
            <a:endParaRPr/>
          </a:p>
        </p:txBody>
      </p:sp>
      <p:sp>
        <p:nvSpPr>
          <p:cNvPr id="125" name="Google Shape;125;p15"/>
          <p:cNvSpPr txBox="1"/>
          <p:nvPr/>
        </p:nvSpPr>
        <p:spPr>
          <a:xfrm>
            <a:off x="1381125" y="3127920"/>
            <a:ext cx="190500" cy="3429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3.</a:t>
            </a:r>
            <a:endParaRPr/>
          </a:p>
        </p:txBody>
      </p:sp>
      <p:sp>
        <p:nvSpPr>
          <p:cNvPr id="126" name="Google Shape;126;p15"/>
          <p:cNvSpPr txBox="1"/>
          <p:nvPr/>
        </p:nvSpPr>
        <p:spPr>
          <a:xfrm>
            <a:off x="2000250" y="3127920"/>
            <a:ext cx="3857625" cy="342900"/>
          </a:xfrm>
          <a:prstGeom prst="rect">
            <a:avLst/>
          </a:prstGeom>
          <a:noFill/>
          <a:ln>
            <a:noFill/>
          </a:ln>
        </p:spPr>
        <p:txBody>
          <a:bodyPr spcFirstLastPara="1" wrap="square" lIns="190500" tIns="0" rIns="0" bIns="0" anchor="t" anchorCtr="0">
            <a:spAutoFit/>
          </a:bodyPr>
          <a:lstStyle/>
          <a:p>
            <a:pPr marL="0" marR="0" lvl="0" indent="0" algn="l" rtl="0">
              <a:lnSpc>
                <a:spcPct val="150000"/>
              </a:lnSpc>
              <a:spcBef>
                <a:spcPts val="0"/>
              </a:spcBef>
              <a:spcAft>
                <a:spcPts val="0"/>
              </a:spcAft>
              <a:buNone/>
            </a:pPr>
            <a:r>
              <a:rPr lang="en-US" sz="1800" b="1" i="0" u="none" strike="noStrike" cap="none">
                <a:solidFill>
                  <a:srgbClr val="0F172A"/>
                </a:solidFill>
                <a:latin typeface="Noto Sans JP"/>
                <a:ea typeface="Noto Sans JP"/>
                <a:cs typeface="Noto Sans JP"/>
                <a:sym typeface="Noto Sans JP"/>
              </a:rPr>
              <a:t>速さ・単位量 (6年)</a:t>
            </a:r>
            <a:endParaRPr/>
          </a:p>
        </p:txBody>
      </p:sp>
      <p:sp>
        <p:nvSpPr>
          <p:cNvPr id="127" name="Google Shape;127;p15"/>
          <p:cNvSpPr txBox="1"/>
          <p:nvPr/>
        </p:nvSpPr>
        <p:spPr>
          <a:xfrm>
            <a:off x="1666875" y="4147095"/>
            <a:ext cx="4191000" cy="615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算数での習得が、未習の中学理科「密度」の</a:t>
            </a:r>
            <a:endParaRPr sz="1600" b="0" i="0" u="none" strike="noStrike" cap="none">
              <a:solidFill>
                <a:srgbClr val="475569"/>
              </a:solidFill>
              <a:latin typeface="Noto Sans JP"/>
              <a:ea typeface="Noto Sans JP"/>
              <a:cs typeface="Noto Sans JP"/>
              <a:sym typeface="Noto Sans JP"/>
            </a:endParaRPr>
          </a:p>
          <a:p>
            <a:pPr marL="0" marR="0" lvl="0" indent="0" algn="l" rtl="0">
              <a:lnSpc>
                <a:spcPct val="150000"/>
              </a:lnSpc>
              <a:spcBef>
                <a:spcPts val="0"/>
              </a:spcBef>
              <a:spcAft>
                <a:spcPts val="0"/>
              </a:spcAft>
              <a:buNone/>
            </a:pPr>
            <a:r>
              <a:rPr lang="en-US" sz="1600" b="0" i="0" u="none" strike="noStrike" cap="none">
                <a:solidFill>
                  <a:srgbClr val="475569"/>
                </a:solidFill>
                <a:latin typeface="Noto Sans JP"/>
                <a:ea typeface="Noto Sans JP"/>
                <a:cs typeface="Noto Sans JP"/>
                <a:sym typeface="Noto Sans JP"/>
              </a:rPr>
              <a:t>正答率にも寄与する [石井ら 2021]。</a:t>
            </a:r>
            <a:endParaRPr sz="1500"/>
          </a:p>
        </p:txBody>
      </p:sp>
      <p:sp>
        <p:nvSpPr>
          <p:cNvPr id="128" name="Google Shape;128;p15"/>
          <p:cNvSpPr txBox="1"/>
          <p:nvPr/>
        </p:nvSpPr>
        <p:spPr>
          <a:xfrm>
            <a:off x="1381125" y="414709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129" name="Google Shape;129;p15"/>
          <p:cNvPicPr preferRelativeResize="0"/>
          <p:nvPr/>
        </p:nvPicPr>
        <p:blipFill>
          <a:blip r:embed="rId4">
            <a:alphaModFix/>
          </a:blip>
          <a:stretch>
            <a:fillRect/>
          </a:stretch>
        </p:blipFill>
        <p:spPr>
          <a:xfrm>
            <a:off x="625988" y="1432475"/>
            <a:ext cx="329184" cy="263347"/>
          </a:xfrm>
          <a:prstGeom prst="rect">
            <a:avLst/>
          </a:prstGeom>
          <a:noFill/>
          <a:ln>
            <a:noFill/>
          </a:ln>
        </p:spPr>
      </p:pic>
      <p:sp>
        <p:nvSpPr>
          <p:cNvPr id="130" name="Google Shape;130;p15"/>
          <p:cNvSpPr txBox="1"/>
          <p:nvPr/>
        </p:nvSpPr>
        <p:spPr>
          <a:xfrm>
            <a:off x="1153475" y="5216775"/>
            <a:ext cx="35169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131" name="Google Shape;131;p15"/>
          <p:cNvPicPr preferRelativeResize="0"/>
          <p:nvPr/>
        </p:nvPicPr>
        <p:blipFill>
          <a:blip r:embed="rId5">
            <a:alphaModFix/>
          </a:blip>
          <a:stretch>
            <a:fillRect/>
          </a:stretch>
        </p:blipFill>
        <p:spPr>
          <a:xfrm>
            <a:off x="626000" y="3708938"/>
            <a:ext cx="329184" cy="3291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pic>
        <p:nvPicPr>
          <p:cNvPr id="136" name="Google Shape;136;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7" name="Google Shape;137;p16" descr="image.png"/>
          <p:cNvPicPr preferRelativeResize="0"/>
          <p:nvPr/>
        </p:nvPicPr>
        <p:blipFill rotWithShape="1">
          <a:blip r:embed="rId4">
            <a:alphaModFix/>
          </a:blip>
          <a:srcRect/>
          <a:stretch/>
        </p:blipFill>
        <p:spPr>
          <a:xfrm>
            <a:off x="762000" y="1432470"/>
            <a:ext cx="5095875" cy="4854029"/>
          </a:xfrm>
          <a:prstGeom prst="rect">
            <a:avLst/>
          </a:prstGeom>
          <a:noFill/>
          <a:ln>
            <a:noFill/>
          </a:ln>
        </p:spPr>
      </p:pic>
      <p:pic>
        <p:nvPicPr>
          <p:cNvPr id="138" name="Google Shape;138;p16" descr="image.png"/>
          <p:cNvPicPr preferRelativeResize="0"/>
          <p:nvPr/>
        </p:nvPicPr>
        <p:blipFill rotWithShape="1">
          <a:blip r:embed="rId5">
            <a:alphaModFix/>
          </a:blip>
          <a:srcRect/>
          <a:stretch/>
        </p:blipFill>
        <p:spPr>
          <a:xfrm>
            <a:off x="6334125" y="1432470"/>
            <a:ext cx="5095875" cy="4854029"/>
          </a:xfrm>
          <a:prstGeom prst="rect">
            <a:avLst/>
          </a:prstGeom>
          <a:noFill/>
          <a:ln>
            <a:noFill/>
          </a:ln>
        </p:spPr>
      </p:pic>
      <p:sp>
        <p:nvSpPr>
          <p:cNvPr id="139" name="Google Shape;139;p16"/>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先行事例と本研究の目的</a:t>
            </a:r>
            <a:endParaRPr/>
          </a:p>
        </p:txBody>
      </p:sp>
      <p:sp>
        <p:nvSpPr>
          <p:cNvPr id="140" name="Google Shape;140;p16"/>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1" name="Google Shape;141;p16"/>
          <p:cNvSpPr txBox="1"/>
          <p:nvPr/>
        </p:nvSpPr>
        <p:spPr>
          <a:xfrm>
            <a:off x="1047750" y="1718220"/>
            <a:ext cx="4750500" cy="307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i="0" u="none" strike="noStrike" cap="none">
                <a:solidFill>
                  <a:srgbClr val="10B981"/>
                </a:solidFill>
                <a:latin typeface="Noto Sans JP"/>
                <a:ea typeface="Noto Sans JP"/>
                <a:cs typeface="Noto Sans JP"/>
                <a:sym typeface="Noto Sans JP"/>
              </a:rPr>
              <a:t>身体的・具象的な活動の課題</a:t>
            </a:r>
            <a:endParaRPr sz="1600"/>
          </a:p>
        </p:txBody>
      </p:sp>
      <p:sp>
        <p:nvSpPr>
          <p:cNvPr id="142" name="Google Shape;142;p16"/>
          <p:cNvSpPr txBox="1"/>
          <p:nvPr/>
        </p:nvSpPr>
        <p:spPr>
          <a:xfrm>
            <a:off x="1047750" y="2242095"/>
            <a:ext cx="4524300" cy="26217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b="0" i="0" u="none" strike="noStrike" cap="none">
                <a:solidFill>
                  <a:srgbClr val="0F172A"/>
                </a:solidFill>
                <a:latin typeface="Noto Sans JP"/>
                <a:ea typeface="Noto Sans JP"/>
                <a:cs typeface="Noto Sans JP"/>
                <a:sym typeface="Noto Sans JP"/>
              </a:rPr>
              <a:t>「大豆運び競争」や「</a:t>
            </a:r>
            <a:r>
              <a:rPr lang="en-US" sz="1800">
                <a:solidFill>
                  <a:srgbClr val="0F172A"/>
                </a:solidFill>
                <a:latin typeface="Noto Sans JP"/>
                <a:ea typeface="Noto Sans JP"/>
                <a:cs typeface="Noto Sans JP"/>
                <a:sym typeface="Noto Sans JP"/>
              </a:rPr>
              <a:t>タイル図での</a:t>
            </a:r>
            <a:r>
              <a:rPr lang="en-US" sz="1800" b="0" i="0" u="none" strike="noStrike" cap="none">
                <a:solidFill>
                  <a:srgbClr val="0F172A"/>
                </a:solidFill>
                <a:latin typeface="Noto Sans JP"/>
                <a:ea typeface="Noto Sans JP"/>
                <a:cs typeface="Noto Sans JP"/>
                <a:sym typeface="Noto Sans JP"/>
              </a:rPr>
              <a:t>」</a:t>
            </a:r>
            <a:r>
              <a:rPr lang="en-US" sz="1800">
                <a:solidFill>
                  <a:srgbClr val="0F172A"/>
                </a:solidFill>
                <a:latin typeface="Noto Sans JP"/>
                <a:ea typeface="Noto Sans JP"/>
                <a:cs typeface="Noto Sans JP"/>
                <a:sym typeface="Noto Sans JP"/>
              </a:rPr>
              <a:t>での学習</a:t>
            </a:r>
            <a:r>
              <a:rPr lang="en-US" sz="1800" b="0" i="0" u="none" strike="noStrike" cap="none">
                <a:solidFill>
                  <a:srgbClr val="0F172A"/>
                </a:solidFill>
                <a:latin typeface="Noto Sans JP"/>
                <a:ea typeface="Noto Sans JP"/>
                <a:cs typeface="Noto Sans JP"/>
                <a:sym typeface="Noto Sans JP"/>
              </a:rPr>
              <a:t>は有効だが、</a:t>
            </a:r>
            <a:r>
              <a:rPr lang="en-US" sz="1800" b="1" i="0" u="none" strike="noStrike" cap="none">
                <a:solidFill>
                  <a:srgbClr val="0F172A"/>
                </a:solidFill>
                <a:latin typeface="Noto Sans JP"/>
                <a:ea typeface="Noto Sans JP"/>
                <a:cs typeface="Noto Sans JP"/>
                <a:sym typeface="Noto Sans JP"/>
              </a:rPr>
              <a:t>準備・実施に多大な時間を要し</a:t>
            </a:r>
            <a:r>
              <a:rPr lang="en-US" sz="1800" b="0" i="0" u="none" strike="noStrike" cap="none">
                <a:solidFill>
                  <a:srgbClr val="0F172A"/>
                </a:solidFill>
                <a:latin typeface="Noto Sans JP"/>
                <a:ea typeface="Noto Sans JP"/>
                <a:cs typeface="Noto Sans JP"/>
                <a:sym typeface="Noto Sans JP"/>
              </a:rPr>
              <a:t>、授業内での頻繁な試行錯誤が困難である。</a:t>
            </a:r>
            <a:endParaRPr sz="1800">
              <a:solidFill>
                <a:srgbClr val="0F172A"/>
              </a:solidFill>
              <a:latin typeface="Noto Sans JP"/>
              <a:ea typeface="Noto Sans JP"/>
              <a:cs typeface="Noto Sans JP"/>
              <a:sym typeface="Noto Sans JP"/>
            </a:endParaRPr>
          </a:p>
          <a:p>
            <a:pPr marL="0" marR="0" lvl="0" indent="0" algn="l" rtl="0">
              <a:lnSpc>
                <a:spcPct val="160000"/>
              </a:lnSpc>
              <a:spcBef>
                <a:spcPts val="1000"/>
              </a:spcBef>
              <a:spcAft>
                <a:spcPts val="0"/>
              </a:spcAft>
              <a:buNone/>
            </a:pPr>
            <a:r>
              <a:rPr lang="en-US" sz="1800">
                <a:solidFill>
                  <a:srgbClr val="0F172A"/>
                </a:solidFill>
                <a:latin typeface="Noto Sans JP"/>
                <a:ea typeface="Noto Sans JP"/>
                <a:cs typeface="Noto Sans JP"/>
                <a:sym typeface="Noto Sans JP"/>
              </a:rPr>
              <a:t>また、個人の技能さ（箸使いなど）が負担になる場合がある。</a:t>
            </a:r>
            <a:endParaRPr sz="1800">
              <a:solidFill>
                <a:srgbClr val="0F172A"/>
              </a:solidFill>
              <a:latin typeface="Noto Sans JP"/>
              <a:ea typeface="Noto Sans JP"/>
              <a:cs typeface="Noto Sans JP"/>
              <a:sym typeface="Noto Sans JP"/>
            </a:endParaRPr>
          </a:p>
        </p:txBody>
      </p:sp>
      <p:sp>
        <p:nvSpPr>
          <p:cNvPr id="143" name="Google Shape;143;p16"/>
          <p:cNvSpPr txBox="1"/>
          <p:nvPr/>
        </p:nvSpPr>
        <p:spPr>
          <a:xfrm>
            <a:off x="6638925" y="1737270"/>
            <a:ext cx="4710600" cy="3078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000" b="1" i="0" u="none" strike="noStrike" cap="none">
                <a:solidFill>
                  <a:srgbClr val="059669"/>
                </a:solidFill>
                <a:latin typeface="Noto Sans JP"/>
                <a:ea typeface="Noto Sans JP"/>
                <a:cs typeface="Noto Sans JP"/>
                <a:sym typeface="Noto Sans JP"/>
              </a:rPr>
              <a:t>本研究の目的</a:t>
            </a:r>
            <a:endParaRPr sz="1600"/>
          </a:p>
        </p:txBody>
      </p:sp>
      <p:sp>
        <p:nvSpPr>
          <p:cNvPr id="144" name="Google Shape;144;p16"/>
          <p:cNvSpPr txBox="1"/>
          <p:nvPr/>
        </p:nvSpPr>
        <p:spPr>
          <a:xfrm>
            <a:off x="6638925" y="2299245"/>
            <a:ext cx="4486200" cy="2355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800" b="1">
                <a:solidFill>
                  <a:schemeClr val="dk1"/>
                </a:solidFill>
                <a:latin typeface="Noto Sans JP"/>
                <a:ea typeface="Noto Sans JP"/>
                <a:cs typeface="Noto Sans JP"/>
                <a:sym typeface="Noto Sans JP"/>
              </a:rPr>
              <a:t>「単位量あたりの大きさ」の意味を体験的に理解できるシリアスゲームを開発・提案する。</a:t>
            </a:r>
            <a:endParaRPr sz="1800" b="1">
              <a:solidFill>
                <a:schemeClr val="dk1"/>
              </a:solidFill>
              <a:latin typeface="Noto Sans JP"/>
              <a:ea typeface="Noto Sans JP"/>
              <a:cs typeface="Noto Sans JP"/>
              <a:sym typeface="Noto Sans JP"/>
            </a:endParaRPr>
          </a:p>
          <a:p>
            <a:pPr marL="0" marR="0" lvl="0" indent="0" algn="l" rtl="0">
              <a:lnSpc>
                <a:spcPct val="150000"/>
              </a:lnSpc>
              <a:spcBef>
                <a:spcPts val="0"/>
              </a:spcBef>
              <a:spcAft>
                <a:spcPts val="0"/>
              </a:spcAft>
              <a:buNone/>
            </a:pPr>
            <a:endParaRPr sz="1800" b="1">
              <a:solidFill>
                <a:schemeClr val="dk1"/>
              </a:solidFill>
              <a:latin typeface="Noto Sans JP"/>
              <a:ea typeface="Noto Sans JP"/>
              <a:cs typeface="Noto Sans JP"/>
              <a:sym typeface="Noto Sans JP"/>
            </a:endParaRPr>
          </a:p>
          <a:p>
            <a:pPr marL="457200" lvl="0" indent="-342900" algn="l" rtl="0">
              <a:lnSpc>
                <a:spcPct val="150000"/>
              </a:lnSpc>
              <a:spcBef>
                <a:spcPts val="0"/>
              </a:spcBef>
              <a:spcAft>
                <a:spcPts val="0"/>
              </a:spcAft>
              <a:buClr>
                <a:schemeClr val="dk1"/>
              </a:buClr>
              <a:buSzPts val="1800"/>
              <a:buFont typeface="Noto Sans JP"/>
              <a:buChar char="●"/>
            </a:pPr>
            <a:r>
              <a:rPr lang="en-US" sz="1800" b="1">
                <a:solidFill>
                  <a:schemeClr val="dk1"/>
                </a:solidFill>
                <a:latin typeface="Noto Sans JP"/>
                <a:ea typeface="Noto Sans JP"/>
                <a:cs typeface="Noto Sans JP"/>
                <a:sym typeface="Noto Sans JP"/>
              </a:rPr>
              <a:t>物理的・時間的制約を克服</a:t>
            </a:r>
            <a:endParaRPr sz="1800" b="1">
              <a:solidFill>
                <a:schemeClr val="dk1"/>
              </a:solidFill>
              <a:latin typeface="Noto Sans JP"/>
              <a:ea typeface="Noto Sans JP"/>
              <a:cs typeface="Noto Sans JP"/>
              <a:sym typeface="Noto Sans JP"/>
            </a:endParaRPr>
          </a:p>
          <a:p>
            <a:pPr marL="457200" lvl="0" indent="-342900" algn="l" rtl="0">
              <a:lnSpc>
                <a:spcPct val="150000"/>
              </a:lnSpc>
              <a:spcBef>
                <a:spcPts val="0"/>
              </a:spcBef>
              <a:spcAft>
                <a:spcPts val="0"/>
              </a:spcAft>
              <a:buClr>
                <a:schemeClr val="dk1"/>
              </a:buClr>
              <a:buSzPts val="1800"/>
              <a:buFont typeface="Noto Sans JP"/>
              <a:buChar char="●"/>
            </a:pPr>
            <a:r>
              <a:rPr lang="en-US" sz="1800" b="1">
                <a:solidFill>
                  <a:schemeClr val="dk1"/>
                </a:solidFill>
                <a:latin typeface="Noto Sans JP"/>
                <a:ea typeface="Noto Sans JP"/>
                <a:cs typeface="Noto Sans JP"/>
                <a:sym typeface="Noto Sans JP"/>
              </a:rPr>
              <a:t>短時間で多様な条件での比較体験</a:t>
            </a:r>
            <a:endParaRPr sz="1800" b="1">
              <a:solidFill>
                <a:schemeClr val="dk1"/>
              </a:solidFill>
              <a:latin typeface="Noto Sans JP"/>
              <a:ea typeface="Noto Sans JP"/>
              <a:cs typeface="Noto Sans JP"/>
              <a:sym typeface="Noto Sans JP"/>
            </a:endParaRPr>
          </a:p>
        </p:txBody>
      </p:sp>
      <p:pic>
        <p:nvPicPr>
          <p:cNvPr id="145" name="Google Shape;145;p16"/>
          <p:cNvPicPr preferRelativeResize="0"/>
          <p:nvPr/>
        </p:nvPicPr>
        <p:blipFill>
          <a:blip r:embed="rId6">
            <a:alphaModFix/>
          </a:blip>
          <a:stretch>
            <a:fillRect/>
          </a:stretch>
        </p:blipFill>
        <p:spPr>
          <a:xfrm>
            <a:off x="5953350" y="3694900"/>
            <a:ext cx="285293" cy="3291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pic>
        <p:nvPicPr>
          <p:cNvPr id="150" name="Google Shape;150;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1" name="Google Shape;151;p17"/>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開発教材：くらべるファーム</a:t>
            </a:r>
            <a:endParaRPr/>
          </a:p>
        </p:txBody>
      </p:sp>
      <p:sp>
        <p:nvSpPr>
          <p:cNvPr id="152" name="Google Shape;152;p17"/>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3" name="Google Shape;153;p17"/>
          <p:cNvSpPr txBox="1"/>
          <p:nvPr/>
        </p:nvSpPr>
        <p:spPr>
          <a:xfrm>
            <a:off x="1190625" y="143247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ゲームの概要</a:t>
            </a:r>
            <a:endParaRPr sz="1600"/>
          </a:p>
        </p:txBody>
      </p:sp>
      <p:sp>
        <p:nvSpPr>
          <p:cNvPr id="154" name="Google Shape;154;p17"/>
          <p:cNvSpPr txBox="1"/>
          <p:nvPr/>
        </p:nvSpPr>
        <p:spPr>
          <a:xfrm>
            <a:off x="1190625" y="2775495"/>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開発・動作環境</a:t>
            </a:r>
            <a:endParaRPr sz="1600"/>
          </a:p>
        </p:txBody>
      </p:sp>
      <p:sp>
        <p:nvSpPr>
          <p:cNvPr id="155" name="Google Shape;155;p17"/>
          <p:cNvSpPr txBox="1"/>
          <p:nvPr/>
        </p:nvSpPr>
        <p:spPr>
          <a:xfrm>
            <a:off x="1190625" y="411852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学習の仕掛け</a:t>
            </a:r>
            <a:endParaRPr sz="1600"/>
          </a:p>
        </p:txBody>
      </p:sp>
      <p:sp>
        <p:nvSpPr>
          <p:cNvPr id="156" name="Google Shape;156;p17"/>
          <p:cNvSpPr txBox="1"/>
          <p:nvPr/>
        </p:nvSpPr>
        <p:spPr>
          <a:xfrm>
            <a:off x="1666875" y="1870625"/>
            <a:ext cx="47316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野菜を育てて利益を上げるシミュレーション。</a:t>
            </a:r>
            <a:endParaRPr sz="1600"/>
          </a:p>
        </p:txBody>
      </p:sp>
      <p:sp>
        <p:nvSpPr>
          <p:cNvPr id="157" name="Google Shape;157;p17"/>
          <p:cNvSpPr txBox="1"/>
          <p:nvPr/>
        </p:nvSpPr>
        <p:spPr>
          <a:xfrm>
            <a:off x="1666875" y="2251625"/>
            <a:ext cx="47316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「どの野菜が効率よく稼げるか？」を判断。</a:t>
            </a:r>
            <a:endParaRPr sz="1600"/>
          </a:p>
        </p:txBody>
      </p:sp>
      <p:sp>
        <p:nvSpPr>
          <p:cNvPr id="158" name="Google Shape;158;p17"/>
          <p:cNvSpPr txBox="1"/>
          <p:nvPr/>
        </p:nvSpPr>
        <p:spPr>
          <a:xfrm>
            <a:off x="1666875" y="3213650"/>
            <a:ext cx="48267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HTML / JavaScript (GitHub Pagesで公開)。</a:t>
            </a:r>
            <a:endParaRPr sz="1600"/>
          </a:p>
        </p:txBody>
      </p:sp>
      <p:sp>
        <p:nvSpPr>
          <p:cNvPr id="159" name="Google Shape;159;p17"/>
          <p:cNvSpPr txBox="1"/>
          <p:nvPr/>
        </p:nvSpPr>
        <p:spPr>
          <a:xfrm>
            <a:off x="1666875" y="3594645"/>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a:solidFill>
                  <a:srgbClr val="475569"/>
                </a:solidFill>
                <a:latin typeface="Noto Sans JP"/>
                <a:ea typeface="Noto Sans JP"/>
                <a:cs typeface="Noto Sans JP"/>
                <a:sym typeface="Noto Sans JP"/>
              </a:rPr>
              <a:t>Chrome等のWeb</a:t>
            </a:r>
            <a:r>
              <a:rPr lang="en-US" sz="1700" b="0" i="0" u="none" strike="noStrike" cap="none">
                <a:solidFill>
                  <a:srgbClr val="475569"/>
                </a:solidFill>
                <a:latin typeface="Noto Sans JP"/>
                <a:ea typeface="Noto Sans JP"/>
                <a:cs typeface="Noto Sans JP"/>
                <a:sym typeface="Noto Sans JP"/>
              </a:rPr>
              <a:t>ブラウザで動作。</a:t>
            </a:r>
            <a:endParaRPr sz="1600"/>
          </a:p>
        </p:txBody>
      </p:sp>
      <p:sp>
        <p:nvSpPr>
          <p:cNvPr id="160" name="Google Shape;160;p17"/>
          <p:cNvSpPr txBox="1"/>
          <p:nvPr/>
        </p:nvSpPr>
        <p:spPr>
          <a:xfrm>
            <a:off x="1666875" y="4556670"/>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種の価格が2ヶ月ごとにランダム変動。</a:t>
            </a:r>
            <a:endParaRPr sz="1600"/>
          </a:p>
        </p:txBody>
      </p:sp>
      <p:sp>
        <p:nvSpPr>
          <p:cNvPr id="161" name="Google Shape;161;p17"/>
          <p:cNvSpPr txBox="1"/>
          <p:nvPr/>
        </p:nvSpPr>
        <p:spPr>
          <a:xfrm>
            <a:off x="1666875" y="4937675"/>
            <a:ext cx="52209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都度「1ヶ月あたりの利益」を計算・比較。</a:t>
            </a:r>
            <a:endParaRPr sz="1600"/>
          </a:p>
        </p:txBody>
      </p:sp>
      <p:sp>
        <p:nvSpPr>
          <p:cNvPr id="162" name="Google Shape;162;p17"/>
          <p:cNvSpPr txBox="1"/>
          <p:nvPr/>
        </p:nvSpPr>
        <p:spPr>
          <a:xfrm>
            <a:off x="1381125" y="1870620"/>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63" name="Google Shape;163;p17"/>
          <p:cNvSpPr txBox="1"/>
          <p:nvPr/>
        </p:nvSpPr>
        <p:spPr>
          <a:xfrm>
            <a:off x="1381125" y="2251620"/>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64" name="Google Shape;164;p17"/>
          <p:cNvSpPr txBox="1"/>
          <p:nvPr/>
        </p:nvSpPr>
        <p:spPr>
          <a:xfrm>
            <a:off x="1381125" y="3213645"/>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65" name="Google Shape;165;p17"/>
          <p:cNvSpPr txBox="1"/>
          <p:nvPr/>
        </p:nvSpPr>
        <p:spPr>
          <a:xfrm>
            <a:off x="1381125" y="3594645"/>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66" name="Google Shape;166;p17"/>
          <p:cNvSpPr txBox="1"/>
          <p:nvPr/>
        </p:nvSpPr>
        <p:spPr>
          <a:xfrm>
            <a:off x="1381125" y="4556670"/>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67" name="Google Shape;167;p17"/>
          <p:cNvSpPr txBox="1"/>
          <p:nvPr/>
        </p:nvSpPr>
        <p:spPr>
          <a:xfrm>
            <a:off x="1381125" y="4937670"/>
            <a:ext cx="1143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168" name="Google Shape;168;p17"/>
          <p:cNvPicPr preferRelativeResize="0"/>
          <p:nvPr/>
        </p:nvPicPr>
        <p:blipFill>
          <a:blip r:embed="rId4">
            <a:alphaModFix/>
          </a:blip>
          <a:stretch>
            <a:fillRect/>
          </a:stretch>
        </p:blipFill>
        <p:spPr>
          <a:xfrm>
            <a:off x="625988" y="2775500"/>
            <a:ext cx="329184" cy="263347"/>
          </a:xfrm>
          <a:prstGeom prst="rect">
            <a:avLst/>
          </a:prstGeom>
          <a:noFill/>
          <a:ln>
            <a:noFill/>
          </a:ln>
        </p:spPr>
      </p:pic>
      <p:pic>
        <p:nvPicPr>
          <p:cNvPr id="169" name="Google Shape;169;p17"/>
          <p:cNvPicPr preferRelativeResize="0"/>
          <p:nvPr/>
        </p:nvPicPr>
        <p:blipFill>
          <a:blip r:embed="rId5">
            <a:alphaModFix/>
          </a:blip>
          <a:stretch>
            <a:fillRect/>
          </a:stretch>
        </p:blipFill>
        <p:spPr>
          <a:xfrm>
            <a:off x="625988" y="1432475"/>
            <a:ext cx="329184" cy="329184"/>
          </a:xfrm>
          <a:prstGeom prst="rect">
            <a:avLst/>
          </a:prstGeom>
          <a:noFill/>
          <a:ln>
            <a:noFill/>
          </a:ln>
        </p:spPr>
      </p:pic>
      <p:pic>
        <p:nvPicPr>
          <p:cNvPr id="170" name="Google Shape;170;p17"/>
          <p:cNvPicPr preferRelativeResize="0"/>
          <p:nvPr/>
        </p:nvPicPr>
        <p:blipFill>
          <a:blip r:embed="rId6">
            <a:alphaModFix/>
          </a:blip>
          <a:stretch>
            <a:fillRect/>
          </a:stretch>
        </p:blipFill>
        <p:spPr>
          <a:xfrm>
            <a:off x="625975" y="4094875"/>
            <a:ext cx="329184" cy="329184"/>
          </a:xfrm>
          <a:prstGeom prst="rect">
            <a:avLst/>
          </a:prstGeom>
          <a:noFill/>
          <a:ln>
            <a:noFill/>
          </a:ln>
        </p:spPr>
      </p:pic>
      <p:pic>
        <p:nvPicPr>
          <p:cNvPr id="171" name="Google Shape;171;p17"/>
          <p:cNvPicPr preferRelativeResize="0"/>
          <p:nvPr/>
        </p:nvPicPr>
        <p:blipFill>
          <a:blip r:embed="rId7">
            <a:alphaModFix/>
          </a:blip>
          <a:stretch>
            <a:fillRect/>
          </a:stretch>
        </p:blipFill>
        <p:spPr>
          <a:xfrm>
            <a:off x="9373527" y="-2157962"/>
            <a:ext cx="3960401" cy="2051500"/>
          </a:xfrm>
          <a:prstGeom prst="rect">
            <a:avLst/>
          </a:prstGeom>
          <a:noFill/>
          <a:ln>
            <a:noFill/>
          </a:ln>
        </p:spPr>
      </p:pic>
      <p:pic>
        <p:nvPicPr>
          <p:cNvPr id="172" name="Google Shape;172;p17"/>
          <p:cNvPicPr preferRelativeResize="0"/>
          <p:nvPr/>
        </p:nvPicPr>
        <p:blipFill>
          <a:blip r:embed="rId8">
            <a:alphaModFix/>
          </a:blip>
          <a:stretch>
            <a:fillRect/>
          </a:stretch>
        </p:blipFill>
        <p:spPr>
          <a:xfrm>
            <a:off x="7084313" y="3909088"/>
            <a:ext cx="3657600" cy="2061096"/>
          </a:xfrm>
          <a:prstGeom prst="rect">
            <a:avLst/>
          </a:prstGeom>
          <a:noFill/>
          <a:ln>
            <a:noFill/>
          </a:ln>
        </p:spPr>
      </p:pic>
      <p:pic>
        <p:nvPicPr>
          <p:cNvPr id="173" name="Google Shape;173;p17"/>
          <p:cNvPicPr preferRelativeResize="0"/>
          <p:nvPr/>
        </p:nvPicPr>
        <p:blipFill>
          <a:blip r:embed="rId9">
            <a:alphaModFix/>
          </a:blip>
          <a:stretch>
            <a:fillRect/>
          </a:stretch>
        </p:blipFill>
        <p:spPr>
          <a:xfrm>
            <a:off x="7084337" y="1541925"/>
            <a:ext cx="3657600" cy="2052734"/>
          </a:xfrm>
          <a:prstGeom prst="rect">
            <a:avLst/>
          </a:prstGeom>
          <a:noFill/>
          <a:ln>
            <a:noFill/>
          </a:ln>
        </p:spPr>
      </p:pic>
      <p:sp>
        <p:nvSpPr>
          <p:cNvPr id="174" name="Google Shape;174;p17"/>
          <p:cNvSpPr txBox="1"/>
          <p:nvPr/>
        </p:nvSpPr>
        <p:spPr>
          <a:xfrm>
            <a:off x="7084325" y="3553388"/>
            <a:ext cx="365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図2　ゲーム画面1</a:t>
            </a:r>
            <a:endParaRPr>
              <a:solidFill>
                <a:schemeClr val="dk1"/>
              </a:solidFill>
              <a:latin typeface="Calibri"/>
              <a:ea typeface="Calibri"/>
              <a:cs typeface="Calibri"/>
              <a:sym typeface="Calibri"/>
            </a:endParaRPr>
          </a:p>
        </p:txBody>
      </p:sp>
      <p:sp>
        <p:nvSpPr>
          <p:cNvPr id="175" name="Google Shape;175;p17"/>
          <p:cNvSpPr txBox="1"/>
          <p:nvPr/>
        </p:nvSpPr>
        <p:spPr>
          <a:xfrm>
            <a:off x="7084325" y="5896963"/>
            <a:ext cx="365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図3　ゲーム画面2</a:t>
            </a:r>
            <a:endParaRPr>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
        <p:cNvGrpSpPr/>
        <p:nvPr/>
      </p:nvGrpSpPr>
      <p:grpSpPr>
        <a:xfrm>
          <a:off x="0" y="0"/>
          <a:ext cx="0" cy="0"/>
          <a:chOff x="0" y="0"/>
          <a:chExt cx="0" cy="0"/>
        </a:xfrm>
      </p:grpSpPr>
      <p:pic>
        <p:nvPicPr>
          <p:cNvPr id="180" name="Google Shape;180;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1" name="Google Shape;181;p18"/>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思考を支援するタブ機能</a:t>
            </a:r>
            <a:endParaRPr/>
          </a:p>
        </p:txBody>
      </p:sp>
      <p:sp>
        <p:nvSpPr>
          <p:cNvPr id="182" name="Google Shape;182;p18"/>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3" name="Google Shape;183;p18"/>
          <p:cNvSpPr txBox="1"/>
          <p:nvPr/>
        </p:nvSpPr>
        <p:spPr>
          <a:xfrm>
            <a:off x="6762750" y="143247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ノートタブ</a:t>
            </a:r>
            <a:endParaRPr sz="1600"/>
          </a:p>
        </p:txBody>
      </p:sp>
      <p:sp>
        <p:nvSpPr>
          <p:cNvPr id="184" name="Google Shape;184;p18"/>
          <p:cNvSpPr txBox="1"/>
          <p:nvPr/>
        </p:nvSpPr>
        <p:spPr>
          <a:xfrm>
            <a:off x="6762750" y="2775495"/>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計算のヒント機能</a:t>
            </a:r>
            <a:endParaRPr sz="1600"/>
          </a:p>
        </p:txBody>
      </p:sp>
      <p:sp>
        <p:nvSpPr>
          <p:cNvPr id="185" name="Google Shape;185;p18"/>
          <p:cNvSpPr txBox="1"/>
          <p:nvPr/>
        </p:nvSpPr>
        <p:spPr>
          <a:xfrm>
            <a:off x="6762750" y="3737520"/>
            <a:ext cx="4667400" cy="307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2000" b="1" i="0" u="none" strike="noStrike" cap="none">
                <a:solidFill>
                  <a:srgbClr val="0F172A"/>
                </a:solidFill>
                <a:latin typeface="Noto Sans JP"/>
                <a:ea typeface="Noto Sans JP"/>
                <a:cs typeface="Noto Sans JP"/>
                <a:sym typeface="Noto Sans JP"/>
              </a:rPr>
              <a:t>ねだんタブ（グラフ）</a:t>
            </a:r>
            <a:endParaRPr sz="1600"/>
          </a:p>
        </p:txBody>
      </p:sp>
      <p:sp>
        <p:nvSpPr>
          <p:cNvPr id="186" name="Google Shape;186;p18"/>
          <p:cNvSpPr txBox="1"/>
          <p:nvPr/>
        </p:nvSpPr>
        <p:spPr>
          <a:xfrm>
            <a:off x="7239000" y="1870625"/>
            <a:ext cx="58389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計算に必要な情報（期間・売値・買値）を集約。</a:t>
            </a:r>
            <a:endParaRPr sz="1600"/>
          </a:p>
        </p:txBody>
      </p:sp>
      <p:sp>
        <p:nvSpPr>
          <p:cNvPr id="187" name="Google Shape;187;p18"/>
          <p:cNvSpPr txBox="1"/>
          <p:nvPr/>
        </p:nvSpPr>
        <p:spPr>
          <a:xfrm>
            <a:off x="7239000" y="2251620"/>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メモ欄によるプロセスの可視化。</a:t>
            </a:r>
            <a:endParaRPr sz="1600"/>
          </a:p>
        </p:txBody>
      </p:sp>
      <p:sp>
        <p:nvSpPr>
          <p:cNvPr id="188" name="Google Shape;188;p18"/>
          <p:cNvSpPr txBox="1"/>
          <p:nvPr/>
        </p:nvSpPr>
        <p:spPr>
          <a:xfrm>
            <a:off x="7239000" y="3213645"/>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(売値 - 買値) \ 期間 = 利益 の構造を提示。</a:t>
            </a:r>
            <a:endParaRPr sz="1600"/>
          </a:p>
        </p:txBody>
      </p:sp>
      <p:sp>
        <p:nvSpPr>
          <p:cNvPr id="189" name="Google Shape;189;p18"/>
          <p:cNvSpPr txBox="1"/>
          <p:nvPr/>
        </p:nvSpPr>
        <p:spPr>
          <a:xfrm>
            <a:off x="7239000" y="4175670"/>
            <a:ext cx="4191000" cy="261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b="0" i="0" u="none" strike="noStrike" cap="none">
                <a:solidFill>
                  <a:srgbClr val="475569"/>
                </a:solidFill>
                <a:latin typeface="Noto Sans JP"/>
                <a:ea typeface="Noto Sans JP"/>
                <a:cs typeface="Noto Sans JP"/>
                <a:sym typeface="Noto Sans JP"/>
              </a:rPr>
              <a:t>過去の価格推移を折れ線グラフで表示。</a:t>
            </a:r>
            <a:endParaRPr sz="1600"/>
          </a:p>
        </p:txBody>
      </p:sp>
      <p:sp>
        <p:nvSpPr>
          <p:cNvPr id="190" name="Google Shape;190;p18"/>
          <p:cNvSpPr txBox="1"/>
          <p:nvPr/>
        </p:nvSpPr>
        <p:spPr>
          <a:xfrm>
            <a:off x="6953250" y="187062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91" name="Google Shape;191;p18"/>
          <p:cNvSpPr txBox="1"/>
          <p:nvPr/>
        </p:nvSpPr>
        <p:spPr>
          <a:xfrm>
            <a:off x="6953250" y="225162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92" name="Google Shape;192;p18"/>
          <p:cNvSpPr txBox="1"/>
          <p:nvPr/>
        </p:nvSpPr>
        <p:spPr>
          <a:xfrm>
            <a:off x="6953250" y="3213645"/>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sp>
        <p:nvSpPr>
          <p:cNvPr id="193" name="Google Shape;193;p18"/>
          <p:cNvSpPr txBox="1"/>
          <p:nvPr/>
        </p:nvSpPr>
        <p:spPr>
          <a:xfrm>
            <a:off x="6953250" y="4175670"/>
            <a:ext cx="190500" cy="28575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0" i="0" u="none" strike="noStrike" cap="none">
                <a:solidFill>
                  <a:srgbClr val="10B981"/>
                </a:solidFill>
                <a:latin typeface="Noto Sans JP"/>
                <a:ea typeface="Noto Sans JP"/>
                <a:cs typeface="Noto Sans JP"/>
                <a:sym typeface="Noto Sans JP"/>
              </a:rPr>
              <a:t>○</a:t>
            </a:r>
            <a:endParaRPr/>
          </a:p>
        </p:txBody>
      </p:sp>
      <p:pic>
        <p:nvPicPr>
          <p:cNvPr id="194" name="Google Shape;194;p18"/>
          <p:cNvPicPr preferRelativeResize="0"/>
          <p:nvPr/>
        </p:nvPicPr>
        <p:blipFill>
          <a:blip r:embed="rId4">
            <a:alphaModFix/>
          </a:blip>
          <a:stretch>
            <a:fillRect/>
          </a:stretch>
        </p:blipFill>
        <p:spPr>
          <a:xfrm>
            <a:off x="6341288" y="1432475"/>
            <a:ext cx="252374" cy="329184"/>
          </a:xfrm>
          <a:prstGeom prst="rect">
            <a:avLst/>
          </a:prstGeom>
          <a:noFill/>
          <a:ln>
            <a:noFill/>
          </a:ln>
        </p:spPr>
      </p:pic>
      <p:pic>
        <p:nvPicPr>
          <p:cNvPr id="195" name="Google Shape;195;p18"/>
          <p:cNvPicPr preferRelativeResize="0"/>
          <p:nvPr/>
        </p:nvPicPr>
        <p:blipFill>
          <a:blip r:embed="rId5">
            <a:alphaModFix/>
          </a:blip>
          <a:stretch>
            <a:fillRect/>
          </a:stretch>
        </p:blipFill>
        <p:spPr>
          <a:xfrm>
            <a:off x="6302888" y="2753550"/>
            <a:ext cx="329184" cy="329184"/>
          </a:xfrm>
          <a:prstGeom prst="rect">
            <a:avLst/>
          </a:prstGeom>
          <a:noFill/>
          <a:ln>
            <a:noFill/>
          </a:ln>
        </p:spPr>
      </p:pic>
      <p:pic>
        <p:nvPicPr>
          <p:cNvPr id="196" name="Google Shape;196;p18"/>
          <p:cNvPicPr preferRelativeResize="0"/>
          <p:nvPr/>
        </p:nvPicPr>
        <p:blipFill>
          <a:blip r:embed="rId6">
            <a:alphaModFix/>
          </a:blip>
          <a:stretch>
            <a:fillRect/>
          </a:stretch>
        </p:blipFill>
        <p:spPr>
          <a:xfrm>
            <a:off x="6302888" y="3693350"/>
            <a:ext cx="329184" cy="329184"/>
          </a:xfrm>
          <a:prstGeom prst="rect">
            <a:avLst/>
          </a:prstGeom>
          <a:noFill/>
          <a:ln>
            <a:noFill/>
          </a:ln>
        </p:spPr>
      </p:pic>
      <p:pic>
        <p:nvPicPr>
          <p:cNvPr id="197" name="Google Shape;197;p18"/>
          <p:cNvPicPr preferRelativeResize="0"/>
          <p:nvPr/>
        </p:nvPicPr>
        <p:blipFill>
          <a:blip r:embed="rId7">
            <a:alphaModFix/>
          </a:blip>
          <a:stretch>
            <a:fillRect/>
          </a:stretch>
        </p:blipFill>
        <p:spPr>
          <a:xfrm>
            <a:off x="1496325" y="1610288"/>
            <a:ext cx="3657600" cy="2061096"/>
          </a:xfrm>
          <a:prstGeom prst="rect">
            <a:avLst/>
          </a:prstGeom>
          <a:noFill/>
          <a:ln>
            <a:noFill/>
          </a:ln>
        </p:spPr>
      </p:pic>
      <p:pic>
        <p:nvPicPr>
          <p:cNvPr id="198" name="Google Shape;198;p18"/>
          <p:cNvPicPr preferRelativeResize="0"/>
          <p:nvPr/>
        </p:nvPicPr>
        <p:blipFill>
          <a:blip r:embed="rId8">
            <a:alphaModFix/>
          </a:blip>
          <a:stretch>
            <a:fillRect/>
          </a:stretch>
        </p:blipFill>
        <p:spPr>
          <a:xfrm>
            <a:off x="1496325" y="3983494"/>
            <a:ext cx="3657600" cy="2057400"/>
          </a:xfrm>
          <a:prstGeom prst="rect">
            <a:avLst/>
          </a:prstGeom>
          <a:noFill/>
          <a:ln>
            <a:noFill/>
          </a:ln>
        </p:spPr>
      </p:pic>
      <p:sp>
        <p:nvSpPr>
          <p:cNvPr id="199" name="Google Shape;199;p18"/>
          <p:cNvSpPr txBox="1"/>
          <p:nvPr/>
        </p:nvSpPr>
        <p:spPr>
          <a:xfrm>
            <a:off x="1496325" y="3625938"/>
            <a:ext cx="365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図4　ゲーム画面 ノートタブ</a:t>
            </a:r>
            <a:endParaRPr>
              <a:solidFill>
                <a:schemeClr val="dk1"/>
              </a:solidFill>
              <a:latin typeface="Calibri"/>
              <a:ea typeface="Calibri"/>
              <a:cs typeface="Calibri"/>
              <a:sym typeface="Calibri"/>
            </a:endParaRPr>
          </a:p>
        </p:txBody>
      </p:sp>
      <p:sp>
        <p:nvSpPr>
          <p:cNvPr id="200" name="Google Shape;200;p18"/>
          <p:cNvSpPr txBox="1"/>
          <p:nvPr/>
        </p:nvSpPr>
        <p:spPr>
          <a:xfrm>
            <a:off x="1496325" y="5969513"/>
            <a:ext cx="3657600" cy="215400"/>
          </a:xfrm>
          <a:prstGeom prst="rect">
            <a:avLst/>
          </a:prstGeom>
          <a:noFill/>
          <a:ln>
            <a:noFill/>
          </a:ln>
        </p:spPr>
        <p:txBody>
          <a:bodyPr spcFirstLastPara="1" wrap="square" lIns="0" tIns="0" rIns="0" bIns="0" anchor="ctr" anchorCtr="0">
            <a:spAutoFit/>
          </a:bodyPr>
          <a:lstStyle/>
          <a:p>
            <a:pPr marL="0" lvl="0" indent="0" algn="ctr" rtl="0">
              <a:spcBef>
                <a:spcPts val="0"/>
              </a:spcBef>
              <a:spcAft>
                <a:spcPts val="0"/>
              </a:spcAft>
              <a:buNone/>
            </a:pPr>
            <a:r>
              <a:rPr lang="en-US">
                <a:solidFill>
                  <a:schemeClr val="dk1"/>
                </a:solidFill>
                <a:latin typeface="Calibri"/>
                <a:ea typeface="Calibri"/>
                <a:cs typeface="Calibri"/>
                <a:sym typeface="Calibri"/>
              </a:rPr>
              <a:t>図5　ゲーム画面 ねだんタブ</a:t>
            </a:r>
            <a:endParaRPr>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pic>
        <p:nvPicPr>
          <p:cNvPr id="205" name="Google Shape;205;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6" name="Google Shape;206;p19"/>
          <p:cNvSpPr txBox="1"/>
          <p:nvPr/>
        </p:nvSpPr>
        <p:spPr>
          <a:xfrm>
            <a:off x="952500" y="571500"/>
            <a:ext cx="11001375" cy="47997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None/>
            </a:pPr>
            <a:r>
              <a:rPr lang="en-US" sz="3150" b="1" i="0" u="none" strike="noStrike" cap="none">
                <a:solidFill>
                  <a:srgbClr val="0F172A"/>
                </a:solidFill>
                <a:latin typeface="Noto Sans JP"/>
                <a:ea typeface="Noto Sans JP"/>
                <a:cs typeface="Noto Sans JP"/>
                <a:sym typeface="Noto Sans JP"/>
              </a:rPr>
              <a:t>教材設計：野菜のパラメータ</a:t>
            </a:r>
            <a:endParaRPr/>
          </a:p>
        </p:txBody>
      </p:sp>
      <p:sp>
        <p:nvSpPr>
          <p:cNvPr id="207" name="Google Shape;207;p19"/>
          <p:cNvSpPr/>
          <p:nvPr/>
        </p:nvSpPr>
        <p:spPr>
          <a:xfrm>
            <a:off x="762000" y="571500"/>
            <a:ext cx="57150" cy="47997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8" name="Google Shape;208;p19"/>
          <p:cNvSpPr/>
          <p:nvPr/>
        </p:nvSpPr>
        <p:spPr>
          <a:xfrm>
            <a:off x="762000" y="1432470"/>
            <a:ext cx="10668000" cy="3200400"/>
          </a:xfrm>
          <a:prstGeom prst="roundRect">
            <a:avLst>
              <a:gd name="adj" fmla="val 0"/>
            </a:avLst>
          </a:prstGeom>
          <a:solidFill>
            <a:srgbClr val="FFFFFF"/>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aphicFrame>
        <p:nvGraphicFramePr>
          <p:cNvPr id="209" name="Google Shape;209;p19"/>
          <p:cNvGraphicFramePr/>
          <p:nvPr/>
        </p:nvGraphicFramePr>
        <p:xfrm>
          <a:off x="762000" y="1432470"/>
          <a:ext cx="10658475" cy="3200375"/>
        </p:xfrm>
        <a:graphic>
          <a:graphicData uri="http://schemas.openxmlformats.org/drawingml/2006/table">
            <a:tbl>
              <a:tblPr firstRow="1" bandRow="1">
                <a:noFill/>
                <a:tableStyleId>{6F8685D3-294E-48ED-8189-23380572C443}</a:tableStyleId>
              </a:tblPr>
              <a:tblGrid>
                <a:gridCol w="1839225">
                  <a:extLst>
                    <a:ext uri="{9D8B030D-6E8A-4147-A177-3AD203B41FA5}">
                      <a16:colId xmlns:a16="http://schemas.microsoft.com/office/drawing/2014/main" val="20000"/>
                    </a:ext>
                  </a:extLst>
                </a:gridCol>
                <a:gridCol w="1744850">
                  <a:extLst>
                    <a:ext uri="{9D8B030D-6E8A-4147-A177-3AD203B41FA5}">
                      <a16:colId xmlns:a16="http://schemas.microsoft.com/office/drawing/2014/main" val="20001"/>
                    </a:ext>
                  </a:extLst>
                </a:gridCol>
                <a:gridCol w="2468025">
                  <a:extLst>
                    <a:ext uri="{9D8B030D-6E8A-4147-A177-3AD203B41FA5}">
                      <a16:colId xmlns:a16="http://schemas.microsoft.com/office/drawing/2014/main" val="20002"/>
                    </a:ext>
                  </a:extLst>
                </a:gridCol>
                <a:gridCol w="2043550">
                  <a:extLst>
                    <a:ext uri="{9D8B030D-6E8A-4147-A177-3AD203B41FA5}">
                      <a16:colId xmlns:a16="http://schemas.microsoft.com/office/drawing/2014/main" val="20003"/>
                    </a:ext>
                  </a:extLst>
                </a:gridCol>
                <a:gridCol w="2562825">
                  <a:extLst>
                    <a:ext uri="{9D8B030D-6E8A-4147-A177-3AD203B41FA5}">
                      <a16:colId xmlns:a16="http://schemas.microsoft.com/office/drawing/2014/main" val="20004"/>
                    </a:ext>
                  </a:extLst>
                </a:gridCol>
              </a:tblGrid>
              <a:tr h="640075">
                <a:tc>
                  <a:txBody>
                    <a:bodyPr/>
                    <a:lstStyle/>
                    <a:p>
                      <a:pPr marL="0" marR="0" lvl="0" indent="0" algn="ctr" rtl="0">
                        <a:spcBef>
                          <a:spcPts val="0"/>
                        </a:spcBef>
                        <a:spcAft>
                          <a:spcPts val="0"/>
                        </a:spcAft>
                        <a:buNone/>
                      </a:pPr>
                      <a:r>
                        <a:rPr lang="en-US" sz="1500">
                          <a:solidFill>
                            <a:srgbClr val="0F172A"/>
                          </a:solidFill>
                          <a:latin typeface="Noto Sans JP"/>
                          <a:ea typeface="Noto Sans JP"/>
                          <a:cs typeface="Noto Sans JP"/>
                          <a:sym typeface="Noto Sans JP"/>
                        </a:rPr>
                        <a:t>野菜</a:t>
                      </a:r>
                      <a:r>
                        <a:rPr lang="en-US" sz="1500" b="1" i="0" u="none" strike="noStrike" cap="none">
                          <a:solidFill>
                            <a:srgbClr val="0F172A"/>
                          </a:solidFill>
                          <a:latin typeface="Noto Sans JP"/>
                          <a:ea typeface="Noto Sans JP"/>
                          <a:cs typeface="Noto Sans JP"/>
                          <a:sym typeface="Noto Sans JP"/>
                        </a:rPr>
                        <a:t>名</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1500" b="1" i="0" u="none" strike="noStrike" cap="none">
                          <a:solidFill>
                            <a:srgbClr val="0F172A"/>
                          </a:solidFill>
                          <a:latin typeface="Noto Sans JP"/>
                          <a:ea typeface="Noto Sans JP"/>
                          <a:cs typeface="Noto Sans JP"/>
                          <a:sym typeface="Noto Sans JP"/>
                        </a:rPr>
                        <a:t>期間 (T)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1500" b="1" i="0" u="none" strike="noStrike" cap="none">
                          <a:solidFill>
                            <a:srgbClr val="0F172A"/>
                          </a:solidFill>
                          <a:latin typeface="Noto Sans JP"/>
                          <a:ea typeface="Noto Sans JP"/>
                          <a:cs typeface="Noto Sans JP"/>
                          <a:sym typeface="Noto Sans JP"/>
                        </a:rPr>
                        <a:t>基準購入価格</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1500" b="1" i="0" u="none" strike="noStrike" cap="none">
                          <a:solidFill>
                            <a:srgbClr val="0F172A"/>
                          </a:solidFill>
                          <a:latin typeface="Noto Sans JP"/>
                          <a:ea typeface="Noto Sans JP"/>
                          <a:cs typeface="Noto Sans JP"/>
                          <a:sym typeface="Noto Sans JP"/>
                        </a:rPr>
                        <a:t>売却額</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tc>
                  <a:txBody>
                    <a:bodyPr/>
                    <a:lstStyle/>
                    <a:p>
                      <a:pPr marL="0" marR="0" lvl="0" indent="0" algn="ctr" rtl="0">
                        <a:spcBef>
                          <a:spcPts val="0"/>
                        </a:spcBef>
                        <a:spcAft>
                          <a:spcPts val="0"/>
                        </a:spcAft>
                        <a:buNone/>
                      </a:pPr>
                      <a:r>
                        <a:rPr lang="en-US" sz="1500">
                          <a:solidFill>
                            <a:srgbClr val="0F172A"/>
                          </a:solidFill>
                          <a:latin typeface="Noto Sans JP"/>
                          <a:ea typeface="Noto Sans JP"/>
                          <a:cs typeface="Noto Sans JP"/>
                          <a:sym typeface="Noto Sans JP"/>
                        </a:rPr>
                        <a:t>購入</a:t>
                      </a:r>
                      <a:r>
                        <a:rPr lang="en-US" sz="1500" b="1" i="0" u="none" strike="noStrike" cap="none">
                          <a:solidFill>
                            <a:srgbClr val="0F172A"/>
                          </a:solidFill>
                          <a:latin typeface="Noto Sans JP"/>
                          <a:ea typeface="Noto Sans JP"/>
                          <a:cs typeface="Noto Sans JP"/>
                          <a:sym typeface="Noto Sans JP"/>
                        </a:rPr>
                        <a:t>価格</a:t>
                      </a:r>
                      <a:r>
                        <a:rPr lang="en-US" sz="1500">
                          <a:solidFill>
                            <a:srgbClr val="0F172A"/>
                          </a:solidFill>
                          <a:latin typeface="Noto Sans JP"/>
                          <a:ea typeface="Noto Sans JP"/>
                          <a:cs typeface="Noto Sans JP"/>
                          <a:sym typeface="Noto Sans JP"/>
                        </a:rPr>
                        <a:t>の</a:t>
                      </a:r>
                      <a:r>
                        <a:rPr lang="en-US" sz="1500" b="1" i="0" u="none" strike="noStrike" cap="none">
                          <a:solidFill>
                            <a:srgbClr val="0F172A"/>
                          </a:solidFill>
                          <a:latin typeface="Noto Sans JP"/>
                          <a:ea typeface="Noto Sans JP"/>
                          <a:cs typeface="Noto Sans JP"/>
                          <a:sym typeface="Noto Sans JP"/>
                        </a:rPr>
                        <a:t>変動幅</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F5F9"/>
                    </a:solidFill>
                  </a:tcPr>
                </a:tc>
                <a:extLst>
                  <a:ext uri="{0D108BD9-81ED-4DB2-BD59-A6C34878D82A}">
                    <a16:rowId xmlns:a16="http://schemas.microsoft.com/office/drawing/2014/main" val="10000"/>
                  </a:ext>
                </a:extLst>
              </a:tr>
              <a:tr h="640075">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レタス</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1ヶ月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50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160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-50% 〜 +85%</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0075">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ニンジン</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2ヶ月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100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280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±15%</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40075">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トマト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3ヶ月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120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450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±35%</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40075">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タマネギ</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4ヶ月</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150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550 円</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500" b="0" i="0" u="none" strike="noStrike" cap="none">
                          <a:solidFill>
                            <a:srgbClr val="0F172A"/>
                          </a:solidFill>
                          <a:latin typeface="Noto Sans JP"/>
                          <a:ea typeface="Noto Sans JP"/>
                          <a:cs typeface="Noto Sans JP"/>
                          <a:sym typeface="Noto Sans JP"/>
                        </a:rPr>
                        <a:t>±15%</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0" name="Google Shape;210;p19"/>
          <p:cNvSpPr/>
          <p:nvPr/>
        </p:nvSpPr>
        <p:spPr>
          <a:xfrm>
            <a:off x="762000" y="4823370"/>
            <a:ext cx="10668000" cy="1181100"/>
          </a:xfrm>
          <a:prstGeom prst="rect">
            <a:avLst/>
          </a:prstGeom>
          <a:solidFill>
            <a:srgbClr val="F0FD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1" name="Google Shape;211;p19"/>
          <p:cNvSpPr txBox="1"/>
          <p:nvPr/>
        </p:nvSpPr>
        <p:spPr>
          <a:xfrm>
            <a:off x="1047750" y="5109120"/>
            <a:ext cx="10096500" cy="6003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950">
                <a:solidFill>
                  <a:srgbClr val="0F172A"/>
                </a:solidFill>
                <a:latin typeface="Noto Sans JP"/>
                <a:ea typeface="Noto Sans JP"/>
                <a:cs typeface="Noto Sans JP"/>
                <a:sym typeface="Noto Sans JP"/>
              </a:rPr>
              <a:t>購入価格の変動により、最適解を変化させ、</a:t>
            </a:r>
            <a:br>
              <a:rPr lang="en-US" sz="2100" b="0" i="0" u="none" strike="noStrike" cap="none">
                <a:solidFill>
                  <a:schemeClr val="dk1"/>
                </a:solidFill>
                <a:latin typeface="Calibri"/>
                <a:ea typeface="Calibri"/>
                <a:cs typeface="Calibri"/>
                <a:sym typeface="Calibri"/>
              </a:rPr>
            </a:br>
            <a:r>
              <a:rPr lang="en-US" sz="1950" b="0" i="0" u="none" strike="noStrike" cap="none">
                <a:solidFill>
                  <a:srgbClr val="0F172A"/>
                </a:solidFill>
                <a:latin typeface="Noto Sans JP"/>
                <a:ea typeface="Noto Sans JP"/>
                <a:cs typeface="Noto Sans JP"/>
                <a:sym typeface="Noto Sans JP"/>
              </a:rPr>
              <a:t> </a:t>
            </a:r>
            <a:r>
              <a:rPr lang="en-US" sz="1950">
                <a:solidFill>
                  <a:srgbClr val="0F172A"/>
                </a:solidFill>
                <a:latin typeface="Noto Sans JP"/>
                <a:ea typeface="Noto Sans JP"/>
                <a:cs typeface="Noto Sans JP"/>
                <a:sym typeface="Noto Sans JP"/>
              </a:rPr>
              <a:t>児童が「1ヶ月あたりの利益」を自ら計算・比較し続ける必然性を構築した 。</a:t>
            </a:r>
            <a:endParaRPr sz="1700"/>
          </a:p>
        </p:txBody>
      </p:sp>
      <p:sp>
        <p:nvSpPr>
          <p:cNvPr id="212" name="Google Shape;212;p19"/>
          <p:cNvSpPr/>
          <p:nvPr/>
        </p:nvSpPr>
        <p:spPr>
          <a:xfrm>
            <a:off x="762000" y="4823370"/>
            <a:ext cx="76200" cy="11811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DF4"/>
        </a:solidFill>
        <a:effectLst/>
      </p:bgPr>
    </p:bg>
    <p:spTree>
      <p:nvGrpSpPr>
        <p:cNvPr id="1" name="Shape 216"/>
        <p:cNvGrpSpPr/>
        <p:nvPr/>
      </p:nvGrpSpPr>
      <p:grpSpPr>
        <a:xfrm>
          <a:off x="0" y="0"/>
          <a:ext cx="0" cy="0"/>
          <a:chOff x="0" y="0"/>
          <a:chExt cx="0" cy="0"/>
        </a:xfrm>
      </p:grpSpPr>
      <p:pic>
        <p:nvPicPr>
          <p:cNvPr id="217" name="Google Shape;217;p20" descr="image.png"/>
          <p:cNvPicPr preferRelativeResize="0"/>
          <p:nvPr/>
        </p:nvPicPr>
        <p:blipFill rotWithShape="1">
          <a:blip r:embed="rId3">
            <a:alphaModFix/>
          </a:blip>
          <a:srcRect r="99039"/>
          <a:stretch/>
        </p:blipFill>
        <p:spPr>
          <a:xfrm>
            <a:off x="0" y="0"/>
            <a:ext cx="117149" cy="6858000"/>
          </a:xfrm>
          <a:prstGeom prst="rect">
            <a:avLst/>
          </a:prstGeom>
          <a:noFill/>
          <a:ln>
            <a:noFill/>
          </a:ln>
        </p:spPr>
      </p:pic>
      <p:sp>
        <p:nvSpPr>
          <p:cNvPr id="218" name="Google Shape;218;p20"/>
          <p:cNvSpPr txBox="1"/>
          <p:nvPr/>
        </p:nvSpPr>
        <p:spPr>
          <a:xfrm>
            <a:off x="952500" y="571500"/>
            <a:ext cx="11001300" cy="484800"/>
          </a:xfrm>
          <a:prstGeom prst="rect">
            <a:avLst/>
          </a:prstGeom>
          <a:noFill/>
          <a:ln>
            <a:noFill/>
          </a:ln>
        </p:spPr>
        <p:txBody>
          <a:bodyPr spcFirstLastPara="1" wrap="square" lIns="0" tIns="0" rIns="0" bIns="0" anchor="t" anchorCtr="0">
            <a:spAutoFit/>
          </a:bodyPr>
          <a:lstStyle/>
          <a:p>
            <a:pPr marL="0" marR="0" lvl="0" indent="0" algn="l" rtl="0">
              <a:lnSpc>
                <a:spcPct val="119968"/>
              </a:lnSpc>
              <a:spcBef>
                <a:spcPts val="0"/>
              </a:spcBef>
              <a:spcAft>
                <a:spcPts val="0"/>
              </a:spcAft>
              <a:buClr>
                <a:srgbClr val="000000"/>
              </a:buClr>
              <a:buFont typeface="Arial"/>
              <a:buNone/>
            </a:pPr>
            <a:r>
              <a:rPr lang="en-US" sz="3150" b="1">
                <a:solidFill>
                  <a:srgbClr val="0F172A"/>
                </a:solidFill>
                <a:latin typeface="Noto Sans JP"/>
                <a:ea typeface="Noto Sans JP"/>
                <a:cs typeface="Noto Sans JP"/>
                <a:sym typeface="Noto Sans JP"/>
              </a:rPr>
              <a:t>【動画】ゲームプレイサイクル</a:t>
            </a:r>
            <a:endParaRPr sz="3150" b="1">
              <a:solidFill>
                <a:srgbClr val="0F172A"/>
              </a:solidFill>
              <a:latin typeface="Noto Sans JP"/>
              <a:ea typeface="Noto Sans JP"/>
              <a:cs typeface="Noto Sans JP"/>
              <a:sym typeface="Noto Sans JP"/>
            </a:endParaRPr>
          </a:p>
        </p:txBody>
      </p:sp>
      <p:sp>
        <p:nvSpPr>
          <p:cNvPr id="219" name="Google Shape;219;p20"/>
          <p:cNvSpPr/>
          <p:nvPr/>
        </p:nvSpPr>
        <p:spPr>
          <a:xfrm>
            <a:off x="762000" y="571500"/>
            <a:ext cx="57300" cy="480000"/>
          </a:xfrm>
          <a:prstGeom prst="rect">
            <a:avLst/>
          </a:prstGeom>
          <a:solidFill>
            <a:srgbClr val="10B9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0" name="Google Shape;220;p20"/>
          <p:cNvSpPr/>
          <p:nvPr/>
        </p:nvSpPr>
        <p:spPr>
          <a:xfrm>
            <a:off x="1478850" y="2434175"/>
            <a:ext cx="9234300" cy="3433500"/>
          </a:xfrm>
          <a:prstGeom prst="roundRect">
            <a:avLst>
              <a:gd name="adj" fmla="val 6852"/>
            </a:avLst>
          </a:prstGeom>
          <a:solidFill>
            <a:schemeClr val="lt1"/>
          </a:solid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000000"/>
              </a:highlight>
              <a:latin typeface="Calibri"/>
              <a:ea typeface="Calibri"/>
              <a:cs typeface="Calibri"/>
              <a:sym typeface="Calibri"/>
            </a:endParaRPr>
          </a:p>
        </p:txBody>
      </p:sp>
      <p:pic>
        <p:nvPicPr>
          <p:cNvPr id="221" name="Google Shape;221;p20" descr="image.png"/>
          <p:cNvPicPr preferRelativeResize="0"/>
          <p:nvPr/>
        </p:nvPicPr>
        <p:blipFill rotWithShape="1">
          <a:blip r:embed="rId4">
            <a:alphaModFix/>
          </a:blip>
          <a:srcRect/>
          <a:stretch/>
        </p:blipFill>
        <p:spPr>
          <a:xfrm>
            <a:off x="5632163" y="2965163"/>
            <a:ext cx="927675" cy="927675"/>
          </a:xfrm>
          <a:prstGeom prst="rect">
            <a:avLst/>
          </a:prstGeom>
          <a:noFill/>
          <a:ln>
            <a:noFill/>
          </a:ln>
        </p:spPr>
      </p:pic>
      <p:pic>
        <p:nvPicPr>
          <p:cNvPr id="222" name="Google Shape;222;p20" descr="image.png"/>
          <p:cNvPicPr preferRelativeResize="0"/>
          <p:nvPr/>
        </p:nvPicPr>
        <p:blipFill rotWithShape="1">
          <a:blip r:embed="rId5">
            <a:alphaModFix/>
          </a:blip>
          <a:srcRect/>
          <a:stretch/>
        </p:blipFill>
        <p:spPr>
          <a:xfrm>
            <a:off x="5959941" y="3197081"/>
            <a:ext cx="346332" cy="463837"/>
          </a:xfrm>
          <a:prstGeom prst="rect">
            <a:avLst/>
          </a:prstGeom>
          <a:noFill/>
          <a:ln>
            <a:noFill/>
          </a:ln>
        </p:spPr>
      </p:pic>
      <p:sp>
        <p:nvSpPr>
          <p:cNvPr id="223" name="Google Shape;223;p20"/>
          <p:cNvSpPr txBox="1"/>
          <p:nvPr/>
        </p:nvSpPr>
        <p:spPr>
          <a:xfrm>
            <a:off x="3203245" y="4322600"/>
            <a:ext cx="57855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10B981"/>
                </a:solidFill>
                <a:highlight>
                  <a:srgbClr val="FFFFFF"/>
                </a:highlight>
                <a:latin typeface="Noto Sans JP"/>
                <a:ea typeface="Noto Sans JP"/>
                <a:cs typeface="Noto Sans JP"/>
                <a:sym typeface="Noto Sans JP"/>
              </a:rPr>
              <a:t>動画：ブラウザで動作させて説明</a:t>
            </a:r>
            <a:endParaRPr sz="3200">
              <a:solidFill>
                <a:schemeClr val="dk1"/>
              </a:solidFill>
              <a:latin typeface="Calibri"/>
              <a:ea typeface="Calibri"/>
              <a:cs typeface="Calibri"/>
              <a:sym typeface="Calibri"/>
            </a:endParaRPr>
          </a:p>
        </p:txBody>
      </p:sp>
      <p:sp>
        <p:nvSpPr>
          <p:cNvPr id="224" name="Google Shape;224;p20"/>
          <p:cNvSpPr txBox="1"/>
          <p:nvPr/>
        </p:nvSpPr>
        <p:spPr>
          <a:xfrm>
            <a:off x="3240345" y="4876700"/>
            <a:ext cx="5785500" cy="4002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b="1">
                <a:solidFill>
                  <a:srgbClr val="999999"/>
                </a:solidFill>
                <a:highlight>
                  <a:srgbClr val="FFFFFF"/>
                </a:highlight>
                <a:latin typeface="Noto Sans JP"/>
                <a:ea typeface="Noto Sans JP"/>
                <a:cs typeface="Noto Sans JP"/>
                <a:sym typeface="Noto Sans JP"/>
              </a:rPr>
              <a:t>1. </a:t>
            </a:r>
            <a:r>
              <a:rPr lang="en-US" b="1">
                <a:solidFill>
                  <a:srgbClr val="999999"/>
                </a:solidFill>
                <a:highlight>
                  <a:schemeClr val="lt1"/>
                </a:highlight>
                <a:latin typeface="Noto Sans JP"/>
                <a:ea typeface="Noto Sans JP"/>
                <a:cs typeface="Noto Sans JP"/>
                <a:sym typeface="Noto Sans JP"/>
              </a:rPr>
              <a:t>ノートで「1ヶ月あたり」を計算</a:t>
            </a:r>
            <a:r>
              <a:rPr lang="en-US" b="1">
                <a:solidFill>
                  <a:srgbClr val="999999"/>
                </a:solidFill>
                <a:highlight>
                  <a:srgbClr val="FFFFFF"/>
                </a:highlight>
                <a:latin typeface="Noto Sans JP"/>
                <a:ea typeface="Noto Sans JP"/>
                <a:cs typeface="Noto Sans JP"/>
                <a:sym typeface="Noto Sans JP"/>
              </a:rPr>
              <a:t> → 2.</a:t>
            </a:r>
            <a:r>
              <a:rPr lang="en-US" b="1">
                <a:solidFill>
                  <a:srgbClr val="999999"/>
                </a:solidFill>
                <a:highlight>
                  <a:schemeClr val="lt1"/>
                </a:highlight>
                <a:latin typeface="Noto Sans JP"/>
                <a:ea typeface="Noto Sans JP"/>
                <a:cs typeface="Noto Sans JP"/>
                <a:sym typeface="Noto Sans JP"/>
              </a:rPr>
              <a:t>植える</a:t>
            </a:r>
            <a:r>
              <a:rPr lang="en-US" b="1">
                <a:solidFill>
                  <a:srgbClr val="999999"/>
                </a:solidFill>
                <a:highlight>
                  <a:srgbClr val="FFFFFF"/>
                </a:highlight>
                <a:latin typeface="Noto Sans JP"/>
                <a:ea typeface="Noto Sans JP"/>
                <a:cs typeface="Noto Sans JP"/>
                <a:sym typeface="Noto Sans JP"/>
              </a:rPr>
              <a:t> → 3. 収穫</a:t>
            </a:r>
            <a:endParaRPr b="1">
              <a:solidFill>
                <a:srgbClr val="999999"/>
              </a:solidFill>
              <a:highlight>
                <a:srgbClr val="FFFFFF"/>
              </a:highlight>
              <a:latin typeface="Noto Sans JP"/>
              <a:ea typeface="Noto Sans JP"/>
              <a:cs typeface="Noto Sans JP"/>
              <a:sym typeface="Noto Sans J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DF4"/>
        </a:solidFill>
        <a:effectLst/>
      </p:bgPr>
    </p:bg>
    <p:spTree>
      <p:nvGrpSpPr>
        <p:cNvPr id="1" name="Shape 228"/>
        <p:cNvGrpSpPr/>
        <p:nvPr/>
      </p:nvGrpSpPr>
      <p:grpSpPr>
        <a:xfrm>
          <a:off x="0" y="0"/>
          <a:ext cx="0" cy="0"/>
          <a:chOff x="0" y="0"/>
          <a:chExt cx="0" cy="0"/>
        </a:xfrm>
      </p:grpSpPr>
      <p:pic>
        <p:nvPicPr>
          <p:cNvPr id="229" name="Google Shape;229;p21" descr="image.png"/>
          <p:cNvPicPr preferRelativeResize="0"/>
          <p:nvPr/>
        </p:nvPicPr>
        <p:blipFill rotWithShape="1">
          <a:blip r:embed="rId5">
            <a:alphaModFix/>
          </a:blip>
          <a:srcRect r="99039"/>
          <a:stretch/>
        </p:blipFill>
        <p:spPr>
          <a:xfrm>
            <a:off x="0" y="0"/>
            <a:ext cx="117149" cy="6858000"/>
          </a:xfrm>
          <a:prstGeom prst="rect">
            <a:avLst/>
          </a:prstGeom>
          <a:noFill/>
          <a:ln>
            <a:noFill/>
          </a:ln>
        </p:spPr>
      </p:pic>
      <p:pic>
        <p:nvPicPr>
          <p:cNvPr id="230" name="Google Shape;230;p21" descr="image.png"/>
          <p:cNvPicPr preferRelativeResize="0"/>
          <p:nvPr/>
        </p:nvPicPr>
        <p:blipFill rotWithShape="1">
          <a:blip r:embed="rId6">
            <a:alphaModFix/>
          </a:blip>
          <a:srcRect/>
          <a:stretch/>
        </p:blipFill>
        <p:spPr>
          <a:xfrm>
            <a:off x="5959941" y="3197081"/>
            <a:ext cx="346332" cy="463837"/>
          </a:xfrm>
          <a:prstGeom prst="rect">
            <a:avLst/>
          </a:prstGeom>
          <a:noFill/>
          <a:ln>
            <a:noFill/>
          </a:ln>
        </p:spPr>
      </p:pic>
      <p:pic>
        <p:nvPicPr>
          <p:cNvPr id="2" name="くらべるファーム｜卒業研究 - Google Chrome 2026-02-06 01-24-16">
            <a:hlinkClick r:id="" action="ppaction://media"/>
            <a:extLst>
              <a:ext uri="{FF2B5EF4-FFF2-40B4-BE49-F238E27FC236}">
                <a16:creationId xmlns:a16="http://schemas.microsoft.com/office/drawing/2014/main" id="{DAD44167-F115-5A77-9679-A0110564B67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1966" y="319514"/>
            <a:ext cx="11055949" cy="6218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907</Words>
  <Application>Microsoft Office PowerPoint</Application>
  <PresentationFormat>ワイド画面</PresentationFormat>
  <Paragraphs>237</Paragraphs>
  <Slides>15</Slides>
  <Notes>15</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Noto Sans JP</vt:lpstr>
      <vt:lpstr>Arial</vt:lpstr>
      <vt:lpstr>Calibri</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ナンバコウセイ</cp:lastModifiedBy>
  <cp:revision>2</cp:revision>
  <dcterms:modified xsi:type="dcterms:W3CDTF">2026-02-05T17:47:38Z</dcterms:modified>
</cp:coreProperties>
</file>